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33"/>
  </p:notesMasterIdLst>
  <p:sldIdLst>
    <p:sldId id="256" r:id="rId2"/>
    <p:sldId id="258" r:id="rId3"/>
    <p:sldId id="276" r:id="rId4"/>
    <p:sldId id="275" r:id="rId5"/>
    <p:sldId id="274" r:id="rId6"/>
    <p:sldId id="277" r:id="rId7"/>
    <p:sldId id="278" r:id="rId8"/>
    <p:sldId id="279" r:id="rId9"/>
    <p:sldId id="280" r:id="rId10"/>
    <p:sldId id="281" r:id="rId11"/>
    <p:sldId id="282" r:id="rId12"/>
    <p:sldId id="264" r:id="rId13"/>
    <p:sldId id="265" r:id="rId14"/>
    <p:sldId id="292" r:id="rId15"/>
    <p:sldId id="273" r:id="rId16"/>
    <p:sldId id="283" r:id="rId17"/>
    <p:sldId id="284" r:id="rId18"/>
    <p:sldId id="293" r:id="rId19"/>
    <p:sldId id="266" r:id="rId20"/>
    <p:sldId id="296" r:id="rId21"/>
    <p:sldId id="295" r:id="rId22"/>
    <p:sldId id="268" r:id="rId23"/>
    <p:sldId id="269" r:id="rId24"/>
    <p:sldId id="285" r:id="rId25"/>
    <p:sldId id="286" r:id="rId26"/>
    <p:sldId id="272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6" autoAdjust="0"/>
    <p:restoredTop sz="94574" autoAdjust="0"/>
  </p:normalViewPr>
  <p:slideViewPr>
    <p:cSldViewPr>
      <p:cViewPr>
        <p:scale>
          <a:sx n="59" d="100"/>
          <a:sy n="59" d="100"/>
        </p:scale>
        <p:origin x="-15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05T10:14:06.472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C382A-DABC-4049-8A4C-20330C26E794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0CD6B34-35C6-4406-948A-D3D87625323E}">
      <dgm:prSet phldrT="[Текст]"/>
      <dgm:spPr/>
      <dgm:t>
        <a:bodyPr/>
        <a:lstStyle/>
        <a:p>
          <a:r>
            <a:rPr lang="ru-RU" dirty="0" smtClean="0"/>
            <a:t>Пояркова 17/2 </a:t>
          </a:r>
          <a:endParaRPr lang="ru-RU" dirty="0"/>
        </a:p>
      </dgm:t>
    </dgm:pt>
    <dgm:pt modelId="{7903F2CD-0ABB-4796-BB85-08773A36E37C}" type="parTrans" cxnId="{75278DD5-C72C-4168-9269-F38FA48858FB}">
      <dgm:prSet/>
      <dgm:spPr/>
      <dgm:t>
        <a:bodyPr/>
        <a:lstStyle/>
        <a:p>
          <a:endParaRPr lang="ru-RU"/>
        </a:p>
      </dgm:t>
    </dgm:pt>
    <dgm:pt modelId="{749CEB03-51B8-436F-82DE-0DD1C9946522}" type="sibTrans" cxnId="{75278DD5-C72C-4168-9269-F38FA48858FB}">
      <dgm:prSet/>
      <dgm:spPr/>
      <dgm:t>
        <a:bodyPr/>
        <a:lstStyle/>
        <a:p>
          <a:endParaRPr lang="ru-RU"/>
        </a:p>
      </dgm:t>
    </dgm:pt>
    <dgm:pt modelId="{CD393E7C-B185-4484-9E47-C33F99362BBB}">
      <dgm:prSet phldrT="[Текст]" custT="1"/>
      <dgm:spPr/>
      <dgm:t>
        <a:bodyPr/>
        <a:lstStyle/>
        <a:p>
          <a:r>
            <a:rPr lang="ru-RU" sz="2200" b="0" dirty="0" smtClean="0"/>
            <a:t>Начало периода</a:t>
          </a:r>
        </a:p>
        <a:p>
          <a:r>
            <a:rPr lang="ru-RU" sz="2200" b="0" dirty="0" smtClean="0"/>
            <a:t>308034 руб. 41. </a:t>
          </a:r>
        </a:p>
        <a:p>
          <a:endParaRPr lang="ru-RU" sz="900" dirty="0"/>
        </a:p>
      </dgm:t>
    </dgm:pt>
    <dgm:pt modelId="{4F5E23EB-B5DC-41AC-A6E3-E047FD4698F6}" type="parTrans" cxnId="{BA57FBE8-0B67-4602-9561-60DC0DF9A826}">
      <dgm:prSet/>
      <dgm:spPr/>
      <dgm:t>
        <a:bodyPr/>
        <a:lstStyle/>
        <a:p>
          <a:endParaRPr lang="ru-RU"/>
        </a:p>
      </dgm:t>
    </dgm:pt>
    <dgm:pt modelId="{C7724100-7836-4B8B-8034-7E8FB61310C1}" type="sibTrans" cxnId="{BA57FBE8-0B67-4602-9561-60DC0DF9A826}">
      <dgm:prSet/>
      <dgm:spPr/>
      <dgm:t>
        <a:bodyPr/>
        <a:lstStyle/>
        <a:p>
          <a:endParaRPr lang="ru-RU"/>
        </a:p>
      </dgm:t>
    </dgm:pt>
    <dgm:pt modelId="{DEC60755-A65F-4449-A4D9-3370A5F4B68D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2200" b="0" dirty="0" smtClean="0"/>
            <a:t>Конец периода</a:t>
          </a:r>
        </a:p>
        <a:p>
          <a:r>
            <a:rPr lang="ru-RU" sz="2200" b="0" dirty="0" smtClean="0"/>
            <a:t>643899 руб. 72</a:t>
          </a:r>
        </a:p>
        <a:p>
          <a:endParaRPr lang="ru-RU" sz="900" b="1" dirty="0" smtClean="0"/>
        </a:p>
        <a:p>
          <a:endParaRPr lang="ru-RU" sz="900" dirty="0"/>
        </a:p>
      </dgm:t>
    </dgm:pt>
    <dgm:pt modelId="{666502AE-4AC1-40AE-A207-FF6737C77EE0}" type="parTrans" cxnId="{2A229671-5AFC-4E62-90EF-4B0AACA5CD3A}">
      <dgm:prSet/>
      <dgm:spPr/>
      <dgm:t>
        <a:bodyPr/>
        <a:lstStyle/>
        <a:p>
          <a:endParaRPr lang="ru-RU"/>
        </a:p>
      </dgm:t>
    </dgm:pt>
    <dgm:pt modelId="{A2256054-44D8-4B7A-B82A-C835BC8BB1BE}" type="sibTrans" cxnId="{2A229671-5AFC-4E62-90EF-4B0AACA5CD3A}">
      <dgm:prSet/>
      <dgm:spPr/>
      <dgm:t>
        <a:bodyPr/>
        <a:lstStyle/>
        <a:p>
          <a:endParaRPr lang="ru-RU"/>
        </a:p>
      </dgm:t>
    </dgm:pt>
    <dgm:pt modelId="{49BFE2C5-475E-41FF-A080-8D7BD45284F7}">
      <dgm:prSet phldrT="[Текст]"/>
      <dgm:spPr/>
      <dgm:t>
        <a:bodyPr/>
        <a:lstStyle/>
        <a:p>
          <a:r>
            <a:rPr lang="ru-RU" dirty="0" smtClean="0"/>
            <a:t>Пояркова 19 </a:t>
          </a:r>
          <a:endParaRPr lang="ru-RU" dirty="0"/>
        </a:p>
      </dgm:t>
    </dgm:pt>
    <dgm:pt modelId="{25C9487B-48D4-46CF-BA3A-023C0DFBAB77}" type="parTrans" cxnId="{4F84CB24-A3C5-444E-B519-171A44BD7039}">
      <dgm:prSet/>
      <dgm:spPr/>
      <dgm:t>
        <a:bodyPr/>
        <a:lstStyle/>
        <a:p>
          <a:endParaRPr lang="ru-RU"/>
        </a:p>
      </dgm:t>
    </dgm:pt>
    <dgm:pt modelId="{71093C12-2120-4FEC-B480-11DC779E7934}" type="sibTrans" cxnId="{4F84CB24-A3C5-444E-B519-171A44BD7039}">
      <dgm:prSet/>
      <dgm:spPr/>
      <dgm:t>
        <a:bodyPr/>
        <a:lstStyle/>
        <a:p>
          <a:endParaRPr lang="ru-RU"/>
        </a:p>
      </dgm:t>
    </dgm:pt>
    <dgm:pt modelId="{92AB96E7-74CA-4E60-859A-E386EC47EE61}">
      <dgm:prSet phldrT="[Текст]"/>
      <dgm:spPr/>
      <dgm:t>
        <a:bodyPr/>
        <a:lstStyle/>
        <a:p>
          <a:r>
            <a:rPr lang="ru-RU" dirty="0" smtClean="0"/>
            <a:t>Начало периода </a:t>
          </a:r>
        </a:p>
        <a:p>
          <a:r>
            <a:rPr lang="ru-RU" dirty="0" smtClean="0"/>
            <a:t>327072 руб. 78 </a:t>
          </a:r>
          <a:endParaRPr lang="ru-RU" dirty="0"/>
        </a:p>
      </dgm:t>
    </dgm:pt>
    <dgm:pt modelId="{C666282A-F7CF-42D9-BFF0-43C93C0F72CE}" type="parTrans" cxnId="{A4E58F3C-A567-4376-93DC-D1AA6D0B1E12}">
      <dgm:prSet/>
      <dgm:spPr/>
      <dgm:t>
        <a:bodyPr/>
        <a:lstStyle/>
        <a:p>
          <a:endParaRPr lang="ru-RU"/>
        </a:p>
      </dgm:t>
    </dgm:pt>
    <dgm:pt modelId="{5A9DEC57-9D2E-462B-AD6C-F22ED6F1ACA5}" type="sibTrans" cxnId="{A4E58F3C-A567-4376-93DC-D1AA6D0B1E12}">
      <dgm:prSet/>
      <dgm:spPr/>
      <dgm:t>
        <a:bodyPr/>
        <a:lstStyle/>
        <a:p>
          <a:endParaRPr lang="ru-RU"/>
        </a:p>
      </dgm:t>
    </dgm:pt>
    <dgm:pt modelId="{1025A76F-6371-4D32-BB1F-29113B50884E}">
      <dgm:prSet phldrT="[Текст]"/>
      <dgm:spPr/>
      <dgm:t>
        <a:bodyPr/>
        <a:lstStyle/>
        <a:p>
          <a:r>
            <a:rPr lang="ru-RU" dirty="0" smtClean="0"/>
            <a:t>Конец периода 435542 руб. 35 </a:t>
          </a:r>
          <a:endParaRPr lang="ru-RU" dirty="0"/>
        </a:p>
      </dgm:t>
    </dgm:pt>
    <dgm:pt modelId="{27595586-F2FE-4771-A344-9213C776EDA7}" type="parTrans" cxnId="{AA672DE3-C1F8-4B4B-8015-664CC3FFE53D}">
      <dgm:prSet/>
      <dgm:spPr/>
      <dgm:t>
        <a:bodyPr/>
        <a:lstStyle/>
        <a:p>
          <a:endParaRPr lang="ru-RU"/>
        </a:p>
      </dgm:t>
    </dgm:pt>
    <dgm:pt modelId="{65951740-FAEE-4DB6-83DF-53E26351D7FC}" type="sibTrans" cxnId="{AA672DE3-C1F8-4B4B-8015-664CC3FFE53D}">
      <dgm:prSet/>
      <dgm:spPr/>
      <dgm:t>
        <a:bodyPr/>
        <a:lstStyle/>
        <a:p>
          <a:endParaRPr lang="ru-RU"/>
        </a:p>
      </dgm:t>
    </dgm:pt>
    <dgm:pt modelId="{8259055C-6614-45ED-918A-2A11D537B7FF}">
      <dgm:prSet phldrT="[Текст]"/>
      <dgm:spPr/>
      <dgm:t>
        <a:bodyPr/>
        <a:lstStyle/>
        <a:p>
          <a:r>
            <a:rPr lang="ru-RU" dirty="0" smtClean="0"/>
            <a:t>Пояркова 19/1 </a:t>
          </a:r>
          <a:endParaRPr lang="ru-RU" dirty="0"/>
        </a:p>
      </dgm:t>
    </dgm:pt>
    <dgm:pt modelId="{E7B6983F-BE4F-40B8-AE19-7F52D8DCC2E9}" type="parTrans" cxnId="{FDAF1935-0D07-43A0-9D13-D57757E30642}">
      <dgm:prSet/>
      <dgm:spPr/>
      <dgm:t>
        <a:bodyPr/>
        <a:lstStyle/>
        <a:p>
          <a:endParaRPr lang="ru-RU"/>
        </a:p>
      </dgm:t>
    </dgm:pt>
    <dgm:pt modelId="{E6527441-D736-4EC8-8427-0BBC8A2DEA07}" type="sibTrans" cxnId="{FDAF1935-0D07-43A0-9D13-D57757E30642}">
      <dgm:prSet/>
      <dgm:spPr/>
      <dgm:t>
        <a:bodyPr/>
        <a:lstStyle/>
        <a:p>
          <a:endParaRPr lang="ru-RU"/>
        </a:p>
      </dgm:t>
    </dgm:pt>
    <dgm:pt modelId="{CC555CF7-0E6D-463C-825B-7C139DFCB2F7}">
      <dgm:prSet phldrT="[Текст]"/>
      <dgm:spPr/>
      <dgm:t>
        <a:bodyPr/>
        <a:lstStyle/>
        <a:p>
          <a:r>
            <a:rPr lang="ru-RU" dirty="0" smtClean="0"/>
            <a:t>Начало периода 174156 руб. 30</a:t>
          </a:r>
        </a:p>
        <a:p>
          <a:endParaRPr lang="ru-RU" dirty="0"/>
        </a:p>
      </dgm:t>
    </dgm:pt>
    <dgm:pt modelId="{8F479688-0E9F-4CE7-A0F6-8DCF85AFDC4F}" type="parTrans" cxnId="{382255A4-4D28-4A4B-8970-A3C3F3621676}">
      <dgm:prSet/>
      <dgm:spPr/>
      <dgm:t>
        <a:bodyPr/>
        <a:lstStyle/>
        <a:p>
          <a:endParaRPr lang="ru-RU"/>
        </a:p>
      </dgm:t>
    </dgm:pt>
    <dgm:pt modelId="{FC99EB12-A104-4596-BD67-0F20E87639F8}" type="sibTrans" cxnId="{382255A4-4D28-4A4B-8970-A3C3F3621676}">
      <dgm:prSet/>
      <dgm:spPr/>
      <dgm:t>
        <a:bodyPr/>
        <a:lstStyle/>
        <a:p>
          <a:endParaRPr lang="ru-RU"/>
        </a:p>
      </dgm:t>
    </dgm:pt>
    <dgm:pt modelId="{5363779F-B4FC-47FB-BCF7-4E5F42F317B1}">
      <dgm:prSet phldrT="[Текст]"/>
      <dgm:spPr/>
      <dgm:t>
        <a:bodyPr/>
        <a:lstStyle/>
        <a:p>
          <a:r>
            <a:rPr lang="ru-RU" dirty="0" smtClean="0"/>
            <a:t>Конец периода 211863 руб. 46</a:t>
          </a:r>
          <a:endParaRPr lang="ru-RU" dirty="0"/>
        </a:p>
      </dgm:t>
    </dgm:pt>
    <dgm:pt modelId="{9CB1E24D-CD26-46A1-8C4F-4F4746028462}" type="parTrans" cxnId="{11864EDF-6A05-4EEC-BB01-109DE994A826}">
      <dgm:prSet/>
      <dgm:spPr/>
      <dgm:t>
        <a:bodyPr/>
        <a:lstStyle/>
        <a:p>
          <a:endParaRPr lang="ru-RU"/>
        </a:p>
      </dgm:t>
    </dgm:pt>
    <dgm:pt modelId="{62C80028-FB65-4185-B105-570C101DC6E7}" type="sibTrans" cxnId="{11864EDF-6A05-4EEC-BB01-109DE994A826}">
      <dgm:prSet/>
      <dgm:spPr/>
      <dgm:t>
        <a:bodyPr/>
        <a:lstStyle/>
        <a:p>
          <a:endParaRPr lang="ru-RU"/>
        </a:p>
      </dgm:t>
    </dgm:pt>
    <dgm:pt modelId="{D90ECE87-8DDB-4B94-A229-AF3341635918}" type="pres">
      <dgm:prSet presAssocID="{5E3C382A-DABC-4049-8A4C-20330C26E7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7977D8-B7CA-48CF-BB33-BC7EEB19A315}" type="pres">
      <dgm:prSet presAssocID="{B0CD6B34-35C6-4406-948A-D3D87625323E}" presName="root" presStyleCnt="0"/>
      <dgm:spPr/>
    </dgm:pt>
    <dgm:pt modelId="{85DE3D3F-C5DE-4A21-9CDA-75AB483BBFE0}" type="pres">
      <dgm:prSet presAssocID="{B0CD6B34-35C6-4406-948A-D3D87625323E}" presName="rootComposite" presStyleCnt="0"/>
      <dgm:spPr/>
    </dgm:pt>
    <dgm:pt modelId="{3CBA8B9C-A7F0-4AC8-A1A9-49AC2B432A5B}" type="pres">
      <dgm:prSet presAssocID="{B0CD6B34-35C6-4406-948A-D3D87625323E}" presName="rootText" presStyleLbl="node1" presStyleIdx="0" presStyleCnt="3"/>
      <dgm:spPr/>
      <dgm:t>
        <a:bodyPr/>
        <a:lstStyle/>
        <a:p>
          <a:endParaRPr lang="ru-RU"/>
        </a:p>
      </dgm:t>
    </dgm:pt>
    <dgm:pt modelId="{E7792782-C46D-4C3C-A1CB-AF2EA3805AF2}" type="pres">
      <dgm:prSet presAssocID="{B0CD6B34-35C6-4406-948A-D3D87625323E}" presName="rootConnector" presStyleLbl="node1" presStyleIdx="0" presStyleCnt="3"/>
      <dgm:spPr/>
      <dgm:t>
        <a:bodyPr/>
        <a:lstStyle/>
        <a:p>
          <a:endParaRPr lang="ru-RU"/>
        </a:p>
      </dgm:t>
    </dgm:pt>
    <dgm:pt modelId="{0C730AA9-B537-447A-B48F-9DA3751AE5F5}" type="pres">
      <dgm:prSet presAssocID="{B0CD6B34-35C6-4406-948A-D3D87625323E}" presName="childShape" presStyleCnt="0"/>
      <dgm:spPr/>
    </dgm:pt>
    <dgm:pt modelId="{AB55EEAC-ED87-414E-AC1D-195B504093AE}" type="pres">
      <dgm:prSet presAssocID="{4F5E23EB-B5DC-41AC-A6E3-E047FD4698F6}" presName="Name13" presStyleLbl="parChTrans1D2" presStyleIdx="0" presStyleCnt="6"/>
      <dgm:spPr/>
      <dgm:t>
        <a:bodyPr/>
        <a:lstStyle/>
        <a:p>
          <a:endParaRPr lang="ru-RU"/>
        </a:p>
      </dgm:t>
    </dgm:pt>
    <dgm:pt modelId="{E13618A8-EEE0-4371-89F9-D1E5CF455230}" type="pres">
      <dgm:prSet presAssocID="{CD393E7C-B185-4484-9E47-C33F99362BB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1F3AB-9461-4443-8EE9-F2350EC5E26B}" type="pres">
      <dgm:prSet presAssocID="{666502AE-4AC1-40AE-A207-FF6737C77EE0}" presName="Name13" presStyleLbl="parChTrans1D2" presStyleIdx="1" presStyleCnt="6"/>
      <dgm:spPr/>
      <dgm:t>
        <a:bodyPr/>
        <a:lstStyle/>
        <a:p>
          <a:endParaRPr lang="ru-RU"/>
        </a:p>
      </dgm:t>
    </dgm:pt>
    <dgm:pt modelId="{C93233CB-1C9E-4621-94AC-FCFCA4EA373D}" type="pres">
      <dgm:prSet presAssocID="{DEC60755-A65F-4449-A4D9-3370A5F4B68D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7094B-F009-4640-9B76-83204D219475}" type="pres">
      <dgm:prSet presAssocID="{49BFE2C5-475E-41FF-A080-8D7BD45284F7}" presName="root" presStyleCnt="0"/>
      <dgm:spPr/>
    </dgm:pt>
    <dgm:pt modelId="{59F0FA49-AC9A-4997-9E95-40A9336A8209}" type="pres">
      <dgm:prSet presAssocID="{49BFE2C5-475E-41FF-A080-8D7BD45284F7}" presName="rootComposite" presStyleCnt="0"/>
      <dgm:spPr/>
    </dgm:pt>
    <dgm:pt modelId="{9F0307BE-6B67-4C0D-BCB7-427D4937824D}" type="pres">
      <dgm:prSet presAssocID="{49BFE2C5-475E-41FF-A080-8D7BD45284F7}" presName="rootText" presStyleLbl="node1" presStyleIdx="1" presStyleCnt="3"/>
      <dgm:spPr/>
      <dgm:t>
        <a:bodyPr/>
        <a:lstStyle/>
        <a:p>
          <a:endParaRPr lang="ru-RU"/>
        </a:p>
      </dgm:t>
    </dgm:pt>
    <dgm:pt modelId="{EB828F31-65C7-46E0-8099-4CF771B687D0}" type="pres">
      <dgm:prSet presAssocID="{49BFE2C5-475E-41FF-A080-8D7BD45284F7}" presName="rootConnector" presStyleLbl="node1" presStyleIdx="1" presStyleCnt="3"/>
      <dgm:spPr/>
      <dgm:t>
        <a:bodyPr/>
        <a:lstStyle/>
        <a:p>
          <a:endParaRPr lang="ru-RU"/>
        </a:p>
      </dgm:t>
    </dgm:pt>
    <dgm:pt modelId="{5AAE0B34-BCBE-48C8-A07A-5F4A2CEE2C28}" type="pres">
      <dgm:prSet presAssocID="{49BFE2C5-475E-41FF-A080-8D7BD45284F7}" presName="childShape" presStyleCnt="0"/>
      <dgm:spPr/>
    </dgm:pt>
    <dgm:pt modelId="{443EB030-49DA-4798-96CA-3A4F25A84308}" type="pres">
      <dgm:prSet presAssocID="{C666282A-F7CF-42D9-BFF0-43C93C0F72CE}" presName="Name13" presStyleLbl="parChTrans1D2" presStyleIdx="2" presStyleCnt="6"/>
      <dgm:spPr/>
      <dgm:t>
        <a:bodyPr/>
        <a:lstStyle/>
        <a:p>
          <a:endParaRPr lang="ru-RU"/>
        </a:p>
      </dgm:t>
    </dgm:pt>
    <dgm:pt modelId="{3C753086-2C10-47B3-B15F-BB039B6D9FE9}" type="pres">
      <dgm:prSet presAssocID="{92AB96E7-74CA-4E60-859A-E386EC47EE61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C2A44-9FDA-4057-82FF-E06D13F068BA}" type="pres">
      <dgm:prSet presAssocID="{27595586-F2FE-4771-A344-9213C776EDA7}" presName="Name13" presStyleLbl="parChTrans1D2" presStyleIdx="3" presStyleCnt="6"/>
      <dgm:spPr/>
      <dgm:t>
        <a:bodyPr/>
        <a:lstStyle/>
        <a:p>
          <a:endParaRPr lang="ru-RU"/>
        </a:p>
      </dgm:t>
    </dgm:pt>
    <dgm:pt modelId="{4ABD33DD-7061-44F1-8047-DF4E21405D5E}" type="pres">
      <dgm:prSet presAssocID="{1025A76F-6371-4D32-BB1F-29113B50884E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17DA2-2413-4A3F-8638-277569DF6B55}" type="pres">
      <dgm:prSet presAssocID="{8259055C-6614-45ED-918A-2A11D537B7FF}" presName="root" presStyleCnt="0"/>
      <dgm:spPr/>
    </dgm:pt>
    <dgm:pt modelId="{C9672CD8-7191-42A3-A438-E67F0A274204}" type="pres">
      <dgm:prSet presAssocID="{8259055C-6614-45ED-918A-2A11D537B7FF}" presName="rootComposite" presStyleCnt="0"/>
      <dgm:spPr/>
    </dgm:pt>
    <dgm:pt modelId="{6ED91B82-9B8A-4CEB-BF3C-E3C84E2F164E}" type="pres">
      <dgm:prSet presAssocID="{8259055C-6614-45ED-918A-2A11D537B7FF}" presName="rootText" presStyleLbl="node1" presStyleIdx="2" presStyleCnt="3"/>
      <dgm:spPr/>
      <dgm:t>
        <a:bodyPr/>
        <a:lstStyle/>
        <a:p>
          <a:endParaRPr lang="ru-RU"/>
        </a:p>
      </dgm:t>
    </dgm:pt>
    <dgm:pt modelId="{9CDFFFDD-7BB8-4F79-90CF-D2391EC6F183}" type="pres">
      <dgm:prSet presAssocID="{8259055C-6614-45ED-918A-2A11D537B7FF}" presName="rootConnector" presStyleLbl="node1" presStyleIdx="2" presStyleCnt="3"/>
      <dgm:spPr/>
      <dgm:t>
        <a:bodyPr/>
        <a:lstStyle/>
        <a:p>
          <a:endParaRPr lang="ru-RU"/>
        </a:p>
      </dgm:t>
    </dgm:pt>
    <dgm:pt modelId="{C8DFD92A-3A9C-4F38-8868-3B4263D0C46B}" type="pres">
      <dgm:prSet presAssocID="{8259055C-6614-45ED-918A-2A11D537B7FF}" presName="childShape" presStyleCnt="0"/>
      <dgm:spPr/>
    </dgm:pt>
    <dgm:pt modelId="{740C4A7C-009C-4074-ACB4-13754991006B}" type="pres">
      <dgm:prSet presAssocID="{8F479688-0E9F-4CE7-A0F6-8DCF85AFDC4F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8C69D0E-4CDB-4B3D-A13F-CAB313A2ABE7}" type="pres">
      <dgm:prSet presAssocID="{CC555CF7-0E6D-463C-825B-7C139DFCB2F7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9BEB8-1DB6-493F-9642-80A941EDF214}" type="pres">
      <dgm:prSet presAssocID="{9CB1E24D-CD26-46A1-8C4F-4F4746028462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0F5A9A2-60D3-44AC-919C-F937BFCE52F4}" type="pres">
      <dgm:prSet presAssocID="{5363779F-B4FC-47FB-BCF7-4E5F42F317B1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EACA45-75FE-4F8E-844B-E46BF3ECA5F4}" type="presOf" srcId="{B0CD6B34-35C6-4406-948A-D3D87625323E}" destId="{E7792782-C46D-4C3C-A1CB-AF2EA3805AF2}" srcOrd="1" destOrd="0" presId="urn:microsoft.com/office/officeart/2005/8/layout/hierarchy3"/>
    <dgm:cxn modelId="{E5490648-49C7-40E1-BCCE-FD7B9B5EAACB}" type="presOf" srcId="{C666282A-F7CF-42D9-BFF0-43C93C0F72CE}" destId="{443EB030-49DA-4798-96CA-3A4F25A84308}" srcOrd="0" destOrd="0" presId="urn:microsoft.com/office/officeart/2005/8/layout/hierarchy3"/>
    <dgm:cxn modelId="{C8E5527A-B053-4DF4-82FF-76D6BA87056D}" type="presOf" srcId="{666502AE-4AC1-40AE-A207-FF6737C77EE0}" destId="{9B61F3AB-9461-4443-8EE9-F2350EC5E26B}" srcOrd="0" destOrd="0" presId="urn:microsoft.com/office/officeart/2005/8/layout/hierarchy3"/>
    <dgm:cxn modelId="{DEB113EA-11D7-48B6-97B7-4977CC57A605}" type="presOf" srcId="{5E3C382A-DABC-4049-8A4C-20330C26E794}" destId="{D90ECE87-8DDB-4B94-A229-AF3341635918}" srcOrd="0" destOrd="0" presId="urn:microsoft.com/office/officeart/2005/8/layout/hierarchy3"/>
    <dgm:cxn modelId="{2A229671-5AFC-4E62-90EF-4B0AACA5CD3A}" srcId="{B0CD6B34-35C6-4406-948A-D3D87625323E}" destId="{DEC60755-A65F-4449-A4D9-3370A5F4B68D}" srcOrd="1" destOrd="0" parTransId="{666502AE-4AC1-40AE-A207-FF6737C77EE0}" sibTransId="{A2256054-44D8-4B7A-B82A-C835BC8BB1BE}"/>
    <dgm:cxn modelId="{F5E1F63D-E181-415C-8916-7797CB16AAB7}" type="presOf" srcId="{B0CD6B34-35C6-4406-948A-D3D87625323E}" destId="{3CBA8B9C-A7F0-4AC8-A1A9-49AC2B432A5B}" srcOrd="0" destOrd="0" presId="urn:microsoft.com/office/officeart/2005/8/layout/hierarchy3"/>
    <dgm:cxn modelId="{BA57FBE8-0B67-4602-9561-60DC0DF9A826}" srcId="{B0CD6B34-35C6-4406-948A-D3D87625323E}" destId="{CD393E7C-B185-4484-9E47-C33F99362BBB}" srcOrd="0" destOrd="0" parTransId="{4F5E23EB-B5DC-41AC-A6E3-E047FD4698F6}" sibTransId="{C7724100-7836-4B8B-8034-7E8FB61310C1}"/>
    <dgm:cxn modelId="{4F84CB24-A3C5-444E-B519-171A44BD7039}" srcId="{5E3C382A-DABC-4049-8A4C-20330C26E794}" destId="{49BFE2C5-475E-41FF-A080-8D7BD45284F7}" srcOrd="1" destOrd="0" parTransId="{25C9487B-48D4-46CF-BA3A-023C0DFBAB77}" sibTransId="{71093C12-2120-4FEC-B480-11DC779E7934}"/>
    <dgm:cxn modelId="{75278DD5-C72C-4168-9269-F38FA48858FB}" srcId="{5E3C382A-DABC-4049-8A4C-20330C26E794}" destId="{B0CD6B34-35C6-4406-948A-D3D87625323E}" srcOrd="0" destOrd="0" parTransId="{7903F2CD-0ABB-4796-BB85-08773A36E37C}" sibTransId="{749CEB03-51B8-436F-82DE-0DD1C9946522}"/>
    <dgm:cxn modelId="{AA672DE3-C1F8-4B4B-8015-664CC3FFE53D}" srcId="{49BFE2C5-475E-41FF-A080-8D7BD45284F7}" destId="{1025A76F-6371-4D32-BB1F-29113B50884E}" srcOrd="1" destOrd="0" parTransId="{27595586-F2FE-4771-A344-9213C776EDA7}" sibTransId="{65951740-FAEE-4DB6-83DF-53E26351D7FC}"/>
    <dgm:cxn modelId="{62AE25EB-6B4D-4C87-815B-80D3F8BCABB3}" type="presOf" srcId="{27595586-F2FE-4771-A344-9213C776EDA7}" destId="{CA8C2A44-9FDA-4057-82FF-E06D13F068BA}" srcOrd="0" destOrd="0" presId="urn:microsoft.com/office/officeart/2005/8/layout/hierarchy3"/>
    <dgm:cxn modelId="{A4E58F3C-A567-4376-93DC-D1AA6D0B1E12}" srcId="{49BFE2C5-475E-41FF-A080-8D7BD45284F7}" destId="{92AB96E7-74CA-4E60-859A-E386EC47EE61}" srcOrd="0" destOrd="0" parTransId="{C666282A-F7CF-42D9-BFF0-43C93C0F72CE}" sibTransId="{5A9DEC57-9D2E-462B-AD6C-F22ED6F1ACA5}"/>
    <dgm:cxn modelId="{382255A4-4D28-4A4B-8970-A3C3F3621676}" srcId="{8259055C-6614-45ED-918A-2A11D537B7FF}" destId="{CC555CF7-0E6D-463C-825B-7C139DFCB2F7}" srcOrd="0" destOrd="0" parTransId="{8F479688-0E9F-4CE7-A0F6-8DCF85AFDC4F}" sibTransId="{FC99EB12-A104-4596-BD67-0F20E87639F8}"/>
    <dgm:cxn modelId="{73A782E2-2462-45C4-AB7C-B4B06ED3A648}" type="presOf" srcId="{8F479688-0E9F-4CE7-A0F6-8DCF85AFDC4F}" destId="{740C4A7C-009C-4074-ACB4-13754991006B}" srcOrd="0" destOrd="0" presId="urn:microsoft.com/office/officeart/2005/8/layout/hierarchy3"/>
    <dgm:cxn modelId="{12041FF0-FBCD-4EBC-BB5B-F2DCEE64C0DE}" type="presOf" srcId="{4F5E23EB-B5DC-41AC-A6E3-E047FD4698F6}" destId="{AB55EEAC-ED87-414E-AC1D-195B504093AE}" srcOrd="0" destOrd="0" presId="urn:microsoft.com/office/officeart/2005/8/layout/hierarchy3"/>
    <dgm:cxn modelId="{EC6FB9F3-EB7E-4E65-AA2C-A82505584C61}" type="presOf" srcId="{5363779F-B4FC-47FB-BCF7-4E5F42F317B1}" destId="{70F5A9A2-60D3-44AC-919C-F937BFCE52F4}" srcOrd="0" destOrd="0" presId="urn:microsoft.com/office/officeart/2005/8/layout/hierarchy3"/>
    <dgm:cxn modelId="{418CDF04-5FA9-4A24-AFE4-B60748EE8AD5}" type="presOf" srcId="{49BFE2C5-475E-41FF-A080-8D7BD45284F7}" destId="{9F0307BE-6B67-4C0D-BCB7-427D4937824D}" srcOrd="0" destOrd="0" presId="urn:microsoft.com/office/officeart/2005/8/layout/hierarchy3"/>
    <dgm:cxn modelId="{599BA830-176B-4D57-AD7A-B8B4E888884A}" type="presOf" srcId="{DEC60755-A65F-4449-A4D9-3370A5F4B68D}" destId="{C93233CB-1C9E-4621-94AC-FCFCA4EA373D}" srcOrd="0" destOrd="0" presId="urn:microsoft.com/office/officeart/2005/8/layout/hierarchy3"/>
    <dgm:cxn modelId="{4C310298-0417-464A-BE86-439BD25531C1}" type="presOf" srcId="{CD393E7C-B185-4484-9E47-C33F99362BBB}" destId="{E13618A8-EEE0-4371-89F9-D1E5CF455230}" srcOrd="0" destOrd="0" presId="urn:microsoft.com/office/officeart/2005/8/layout/hierarchy3"/>
    <dgm:cxn modelId="{9325C3D0-8ACD-4F3D-918E-43CA0D752B42}" type="presOf" srcId="{9CB1E24D-CD26-46A1-8C4F-4F4746028462}" destId="{AD89BEB8-1DB6-493F-9642-80A941EDF214}" srcOrd="0" destOrd="0" presId="urn:microsoft.com/office/officeart/2005/8/layout/hierarchy3"/>
    <dgm:cxn modelId="{3C782B3C-19B4-42F2-AE7C-1817B67F53FB}" type="presOf" srcId="{49BFE2C5-475E-41FF-A080-8D7BD45284F7}" destId="{EB828F31-65C7-46E0-8099-4CF771B687D0}" srcOrd="1" destOrd="0" presId="urn:microsoft.com/office/officeart/2005/8/layout/hierarchy3"/>
    <dgm:cxn modelId="{11864EDF-6A05-4EEC-BB01-109DE994A826}" srcId="{8259055C-6614-45ED-918A-2A11D537B7FF}" destId="{5363779F-B4FC-47FB-BCF7-4E5F42F317B1}" srcOrd="1" destOrd="0" parTransId="{9CB1E24D-CD26-46A1-8C4F-4F4746028462}" sibTransId="{62C80028-FB65-4185-B105-570C101DC6E7}"/>
    <dgm:cxn modelId="{CE3A717A-DAC5-44CD-8AE1-DB3EDEC241F0}" type="presOf" srcId="{8259055C-6614-45ED-918A-2A11D537B7FF}" destId="{6ED91B82-9B8A-4CEB-BF3C-E3C84E2F164E}" srcOrd="0" destOrd="0" presId="urn:microsoft.com/office/officeart/2005/8/layout/hierarchy3"/>
    <dgm:cxn modelId="{717183FF-E6AF-46C9-BF3A-1213C552A777}" type="presOf" srcId="{CC555CF7-0E6D-463C-825B-7C139DFCB2F7}" destId="{78C69D0E-4CDB-4B3D-A13F-CAB313A2ABE7}" srcOrd="0" destOrd="0" presId="urn:microsoft.com/office/officeart/2005/8/layout/hierarchy3"/>
    <dgm:cxn modelId="{8EED0FE0-AB22-430D-98FA-F9C6E522CE94}" type="presOf" srcId="{92AB96E7-74CA-4E60-859A-E386EC47EE61}" destId="{3C753086-2C10-47B3-B15F-BB039B6D9FE9}" srcOrd="0" destOrd="0" presId="urn:microsoft.com/office/officeart/2005/8/layout/hierarchy3"/>
    <dgm:cxn modelId="{FDAF1935-0D07-43A0-9D13-D57757E30642}" srcId="{5E3C382A-DABC-4049-8A4C-20330C26E794}" destId="{8259055C-6614-45ED-918A-2A11D537B7FF}" srcOrd="2" destOrd="0" parTransId="{E7B6983F-BE4F-40B8-AE19-7F52D8DCC2E9}" sibTransId="{E6527441-D736-4EC8-8427-0BBC8A2DEA07}"/>
    <dgm:cxn modelId="{D08EC99E-4695-42A4-AB5B-60B132437C6D}" type="presOf" srcId="{1025A76F-6371-4D32-BB1F-29113B50884E}" destId="{4ABD33DD-7061-44F1-8047-DF4E21405D5E}" srcOrd="0" destOrd="0" presId="urn:microsoft.com/office/officeart/2005/8/layout/hierarchy3"/>
    <dgm:cxn modelId="{256D50E6-687F-4ABF-8F56-7B9DFC702EDE}" type="presOf" srcId="{8259055C-6614-45ED-918A-2A11D537B7FF}" destId="{9CDFFFDD-7BB8-4F79-90CF-D2391EC6F183}" srcOrd="1" destOrd="0" presId="urn:microsoft.com/office/officeart/2005/8/layout/hierarchy3"/>
    <dgm:cxn modelId="{D5D4A587-D012-4092-B979-919283E0732A}" type="presParOf" srcId="{D90ECE87-8DDB-4B94-A229-AF3341635918}" destId="{787977D8-B7CA-48CF-BB33-BC7EEB19A315}" srcOrd="0" destOrd="0" presId="urn:microsoft.com/office/officeart/2005/8/layout/hierarchy3"/>
    <dgm:cxn modelId="{CE94FAA7-889D-439B-A646-0B26C2CF9AF6}" type="presParOf" srcId="{787977D8-B7CA-48CF-BB33-BC7EEB19A315}" destId="{85DE3D3F-C5DE-4A21-9CDA-75AB483BBFE0}" srcOrd="0" destOrd="0" presId="urn:microsoft.com/office/officeart/2005/8/layout/hierarchy3"/>
    <dgm:cxn modelId="{70B1FC2C-72F3-4890-AB2E-7445A3D399EC}" type="presParOf" srcId="{85DE3D3F-C5DE-4A21-9CDA-75AB483BBFE0}" destId="{3CBA8B9C-A7F0-4AC8-A1A9-49AC2B432A5B}" srcOrd="0" destOrd="0" presId="urn:microsoft.com/office/officeart/2005/8/layout/hierarchy3"/>
    <dgm:cxn modelId="{14B80905-098A-42C3-BE32-61D98514AD67}" type="presParOf" srcId="{85DE3D3F-C5DE-4A21-9CDA-75AB483BBFE0}" destId="{E7792782-C46D-4C3C-A1CB-AF2EA3805AF2}" srcOrd="1" destOrd="0" presId="urn:microsoft.com/office/officeart/2005/8/layout/hierarchy3"/>
    <dgm:cxn modelId="{380815D0-55E7-40D1-BC44-4C1A11E8B8F5}" type="presParOf" srcId="{787977D8-B7CA-48CF-BB33-BC7EEB19A315}" destId="{0C730AA9-B537-447A-B48F-9DA3751AE5F5}" srcOrd="1" destOrd="0" presId="urn:microsoft.com/office/officeart/2005/8/layout/hierarchy3"/>
    <dgm:cxn modelId="{F277B44E-7C75-4AC3-A48B-F812ADA80989}" type="presParOf" srcId="{0C730AA9-B537-447A-B48F-9DA3751AE5F5}" destId="{AB55EEAC-ED87-414E-AC1D-195B504093AE}" srcOrd="0" destOrd="0" presId="urn:microsoft.com/office/officeart/2005/8/layout/hierarchy3"/>
    <dgm:cxn modelId="{4AE83817-944F-46BD-B738-E6183EAE6BCA}" type="presParOf" srcId="{0C730AA9-B537-447A-B48F-9DA3751AE5F5}" destId="{E13618A8-EEE0-4371-89F9-D1E5CF455230}" srcOrd="1" destOrd="0" presId="urn:microsoft.com/office/officeart/2005/8/layout/hierarchy3"/>
    <dgm:cxn modelId="{870B4FDA-6528-45BC-A9D7-174CF0F7DDE6}" type="presParOf" srcId="{0C730AA9-B537-447A-B48F-9DA3751AE5F5}" destId="{9B61F3AB-9461-4443-8EE9-F2350EC5E26B}" srcOrd="2" destOrd="0" presId="urn:microsoft.com/office/officeart/2005/8/layout/hierarchy3"/>
    <dgm:cxn modelId="{28AE1BC1-0736-4BBD-9821-FDCF867DCD2A}" type="presParOf" srcId="{0C730AA9-B537-447A-B48F-9DA3751AE5F5}" destId="{C93233CB-1C9E-4621-94AC-FCFCA4EA373D}" srcOrd="3" destOrd="0" presId="urn:microsoft.com/office/officeart/2005/8/layout/hierarchy3"/>
    <dgm:cxn modelId="{4321FA81-D15E-49D8-8D33-E486DEBAF593}" type="presParOf" srcId="{D90ECE87-8DDB-4B94-A229-AF3341635918}" destId="{69F7094B-F009-4640-9B76-83204D219475}" srcOrd="1" destOrd="0" presId="urn:microsoft.com/office/officeart/2005/8/layout/hierarchy3"/>
    <dgm:cxn modelId="{E38F4FCC-1922-4C07-AF00-02571ED7A5AF}" type="presParOf" srcId="{69F7094B-F009-4640-9B76-83204D219475}" destId="{59F0FA49-AC9A-4997-9E95-40A9336A8209}" srcOrd="0" destOrd="0" presId="urn:microsoft.com/office/officeart/2005/8/layout/hierarchy3"/>
    <dgm:cxn modelId="{2D046D48-63A4-4C2C-AF12-B16EE5D96641}" type="presParOf" srcId="{59F0FA49-AC9A-4997-9E95-40A9336A8209}" destId="{9F0307BE-6B67-4C0D-BCB7-427D4937824D}" srcOrd="0" destOrd="0" presId="urn:microsoft.com/office/officeart/2005/8/layout/hierarchy3"/>
    <dgm:cxn modelId="{69071C69-817A-4EAA-8740-299D451D864C}" type="presParOf" srcId="{59F0FA49-AC9A-4997-9E95-40A9336A8209}" destId="{EB828F31-65C7-46E0-8099-4CF771B687D0}" srcOrd="1" destOrd="0" presId="urn:microsoft.com/office/officeart/2005/8/layout/hierarchy3"/>
    <dgm:cxn modelId="{BC3CBBE9-6C00-439D-8BB4-B3626907F38F}" type="presParOf" srcId="{69F7094B-F009-4640-9B76-83204D219475}" destId="{5AAE0B34-BCBE-48C8-A07A-5F4A2CEE2C28}" srcOrd="1" destOrd="0" presId="urn:microsoft.com/office/officeart/2005/8/layout/hierarchy3"/>
    <dgm:cxn modelId="{A280C9D9-CEC1-4F0D-9D5C-B936A0AE263B}" type="presParOf" srcId="{5AAE0B34-BCBE-48C8-A07A-5F4A2CEE2C28}" destId="{443EB030-49DA-4798-96CA-3A4F25A84308}" srcOrd="0" destOrd="0" presId="urn:microsoft.com/office/officeart/2005/8/layout/hierarchy3"/>
    <dgm:cxn modelId="{DB013882-160A-47D6-8D45-429ABCCE45A4}" type="presParOf" srcId="{5AAE0B34-BCBE-48C8-A07A-5F4A2CEE2C28}" destId="{3C753086-2C10-47B3-B15F-BB039B6D9FE9}" srcOrd="1" destOrd="0" presId="urn:microsoft.com/office/officeart/2005/8/layout/hierarchy3"/>
    <dgm:cxn modelId="{960866CD-F330-42F2-B916-2FDFE093371E}" type="presParOf" srcId="{5AAE0B34-BCBE-48C8-A07A-5F4A2CEE2C28}" destId="{CA8C2A44-9FDA-4057-82FF-E06D13F068BA}" srcOrd="2" destOrd="0" presId="urn:microsoft.com/office/officeart/2005/8/layout/hierarchy3"/>
    <dgm:cxn modelId="{6583F00E-5510-481E-9A26-A558FED49ECE}" type="presParOf" srcId="{5AAE0B34-BCBE-48C8-A07A-5F4A2CEE2C28}" destId="{4ABD33DD-7061-44F1-8047-DF4E21405D5E}" srcOrd="3" destOrd="0" presId="urn:microsoft.com/office/officeart/2005/8/layout/hierarchy3"/>
    <dgm:cxn modelId="{745B4CC6-6526-4DE5-80CD-9BA7954A08F4}" type="presParOf" srcId="{D90ECE87-8DDB-4B94-A229-AF3341635918}" destId="{36117DA2-2413-4A3F-8638-277569DF6B55}" srcOrd="2" destOrd="0" presId="urn:microsoft.com/office/officeart/2005/8/layout/hierarchy3"/>
    <dgm:cxn modelId="{F84310D7-BD55-4F17-BBF2-9D7B071EA919}" type="presParOf" srcId="{36117DA2-2413-4A3F-8638-277569DF6B55}" destId="{C9672CD8-7191-42A3-A438-E67F0A274204}" srcOrd="0" destOrd="0" presId="urn:microsoft.com/office/officeart/2005/8/layout/hierarchy3"/>
    <dgm:cxn modelId="{10C91F76-2CBF-4442-96E0-2A5747A175C4}" type="presParOf" srcId="{C9672CD8-7191-42A3-A438-E67F0A274204}" destId="{6ED91B82-9B8A-4CEB-BF3C-E3C84E2F164E}" srcOrd="0" destOrd="0" presId="urn:microsoft.com/office/officeart/2005/8/layout/hierarchy3"/>
    <dgm:cxn modelId="{2DFA2F20-F5CE-4887-AE67-B15CDBF50F44}" type="presParOf" srcId="{C9672CD8-7191-42A3-A438-E67F0A274204}" destId="{9CDFFFDD-7BB8-4F79-90CF-D2391EC6F183}" srcOrd="1" destOrd="0" presId="urn:microsoft.com/office/officeart/2005/8/layout/hierarchy3"/>
    <dgm:cxn modelId="{74C6A077-E846-424A-89EB-AB6293DB40D8}" type="presParOf" srcId="{36117DA2-2413-4A3F-8638-277569DF6B55}" destId="{C8DFD92A-3A9C-4F38-8868-3B4263D0C46B}" srcOrd="1" destOrd="0" presId="urn:microsoft.com/office/officeart/2005/8/layout/hierarchy3"/>
    <dgm:cxn modelId="{8DCE7C82-005E-4271-8670-2BB52893B83B}" type="presParOf" srcId="{C8DFD92A-3A9C-4F38-8868-3B4263D0C46B}" destId="{740C4A7C-009C-4074-ACB4-13754991006B}" srcOrd="0" destOrd="0" presId="urn:microsoft.com/office/officeart/2005/8/layout/hierarchy3"/>
    <dgm:cxn modelId="{30A46721-9FA0-4E1A-8F8D-FD59D2FA6D94}" type="presParOf" srcId="{C8DFD92A-3A9C-4F38-8868-3B4263D0C46B}" destId="{78C69D0E-4CDB-4B3D-A13F-CAB313A2ABE7}" srcOrd="1" destOrd="0" presId="urn:microsoft.com/office/officeart/2005/8/layout/hierarchy3"/>
    <dgm:cxn modelId="{D2A0CFCC-C393-4F23-BAA8-B058037C1E45}" type="presParOf" srcId="{C8DFD92A-3A9C-4F38-8868-3B4263D0C46B}" destId="{AD89BEB8-1DB6-493F-9642-80A941EDF214}" srcOrd="2" destOrd="0" presId="urn:microsoft.com/office/officeart/2005/8/layout/hierarchy3"/>
    <dgm:cxn modelId="{30944BC2-3A1E-4213-A80C-ACD1FCF9B52D}" type="presParOf" srcId="{C8DFD92A-3A9C-4F38-8868-3B4263D0C46B}" destId="{70F5A9A2-60D3-44AC-919C-F937BFCE52F4}" srcOrd="3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3C382A-DABC-4049-8A4C-20330C26E794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0CD6B34-35C6-4406-948A-D3D87625323E}">
      <dgm:prSet phldrT="[Текст]"/>
      <dgm:spPr/>
      <dgm:t>
        <a:bodyPr/>
        <a:lstStyle/>
        <a:p>
          <a:r>
            <a:rPr lang="ru-RU" dirty="0" smtClean="0"/>
            <a:t>Пояркова 21/1</a:t>
          </a:r>
          <a:endParaRPr lang="ru-RU" dirty="0"/>
        </a:p>
      </dgm:t>
    </dgm:pt>
    <dgm:pt modelId="{7903F2CD-0ABB-4796-BB85-08773A36E37C}" type="parTrans" cxnId="{75278DD5-C72C-4168-9269-F38FA48858FB}">
      <dgm:prSet/>
      <dgm:spPr/>
      <dgm:t>
        <a:bodyPr/>
        <a:lstStyle/>
        <a:p>
          <a:endParaRPr lang="ru-RU"/>
        </a:p>
      </dgm:t>
    </dgm:pt>
    <dgm:pt modelId="{749CEB03-51B8-436F-82DE-0DD1C9946522}" type="sibTrans" cxnId="{75278DD5-C72C-4168-9269-F38FA48858FB}">
      <dgm:prSet/>
      <dgm:spPr/>
      <dgm:t>
        <a:bodyPr/>
        <a:lstStyle/>
        <a:p>
          <a:endParaRPr lang="ru-RU"/>
        </a:p>
      </dgm:t>
    </dgm:pt>
    <dgm:pt modelId="{CD393E7C-B185-4484-9E47-C33F99362BBB}">
      <dgm:prSet phldrT="[Текст]" custT="1"/>
      <dgm:spPr/>
      <dgm:t>
        <a:bodyPr/>
        <a:lstStyle/>
        <a:p>
          <a:r>
            <a:rPr lang="ru-RU" sz="1600" b="1" dirty="0" smtClean="0"/>
            <a:t>Начало периода</a:t>
          </a:r>
          <a:r>
            <a:rPr lang="ru-RU" sz="1600" dirty="0" smtClean="0"/>
            <a:t>.</a:t>
          </a:r>
        </a:p>
        <a:p>
          <a:r>
            <a:rPr lang="ru-RU" sz="1600" dirty="0" smtClean="0"/>
            <a:t>502496 руб. 90 </a:t>
          </a:r>
          <a:endParaRPr lang="ru-RU" sz="1600" dirty="0" smtClean="0"/>
        </a:p>
        <a:p>
          <a:endParaRPr lang="ru-RU" sz="900" dirty="0"/>
        </a:p>
      </dgm:t>
    </dgm:pt>
    <dgm:pt modelId="{4F5E23EB-B5DC-41AC-A6E3-E047FD4698F6}" type="parTrans" cxnId="{BA57FBE8-0B67-4602-9561-60DC0DF9A826}">
      <dgm:prSet/>
      <dgm:spPr/>
      <dgm:t>
        <a:bodyPr/>
        <a:lstStyle/>
        <a:p>
          <a:endParaRPr lang="ru-RU"/>
        </a:p>
      </dgm:t>
    </dgm:pt>
    <dgm:pt modelId="{C7724100-7836-4B8B-8034-7E8FB61310C1}" type="sibTrans" cxnId="{BA57FBE8-0B67-4602-9561-60DC0DF9A826}">
      <dgm:prSet/>
      <dgm:spPr/>
      <dgm:t>
        <a:bodyPr/>
        <a:lstStyle/>
        <a:p>
          <a:endParaRPr lang="ru-RU"/>
        </a:p>
      </dgm:t>
    </dgm:pt>
    <dgm:pt modelId="{DEC60755-A65F-4449-A4D9-3370A5F4B68D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600" b="1" dirty="0" smtClean="0"/>
            <a:t>Конец </a:t>
          </a:r>
          <a:r>
            <a:rPr lang="ru-RU" sz="1600" b="1" dirty="0" smtClean="0"/>
            <a:t>периода</a:t>
          </a:r>
        </a:p>
        <a:p>
          <a:r>
            <a:rPr lang="ru-RU" sz="1600" b="1" dirty="0" smtClean="0"/>
            <a:t>669582 руб. 70</a:t>
          </a:r>
          <a:endParaRPr lang="ru-RU" sz="1600" b="1" dirty="0" smtClean="0"/>
        </a:p>
        <a:p>
          <a:endParaRPr lang="ru-RU" sz="900" b="1" dirty="0" smtClean="0"/>
        </a:p>
        <a:p>
          <a:endParaRPr lang="ru-RU" sz="900" dirty="0"/>
        </a:p>
      </dgm:t>
    </dgm:pt>
    <dgm:pt modelId="{666502AE-4AC1-40AE-A207-FF6737C77EE0}" type="parTrans" cxnId="{2A229671-5AFC-4E62-90EF-4B0AACA5CD3A}">
      <dgm:prSet/>
      <dgm:spPr/>
      <dgm:t>
        <a:bodyPr/>
        <a:lstStyle/>
        <a:p>
          <a:endParaRPr lang="ru-RU"/>
        </a:p>
      </dgm:t>
    </dgm:pt>
    <dgm:pt modelId="{A2256054-44D8-4B7A-B82A-C835BC8BB1BE}" type="sibTrans" cxnId="{2A229671-5AFC-4E62-90EF-4B0AACA5CD3A}">
      <dgm:prSet/>
      <dgm:spPr/>
      <dgm:t>
        <a:bodyPr/>
        <a:lstStyle/>
        <a:p>
          <a:endParaRPr lang="ru-RU"/>
        </a:p>
      </dgm:t>
    </dgm:pt>
    <dgm:pt modelId="{49BFE2C5-475E-41FF-A080-8D7BD45284F7}">
      <dgm:prSet phldrT="[Текст]"/>
      <dgm:spPr/>
      <dgm:t>
        <a:bodyPr/>
        <a:lstStyle/>
        <a:p>
          <a:r>
            <a:rPr lang="ru-RU" dirty="0" smtClean="0"/>
            <a:t>Пояркова 23</a:t>
          </a:r>
          <a:endParaRPr lang="ru-RU" dirty="0"/>
        </a:p>
      </dgm:t>
    </dgm:pt>
    <dgm:pt modelId="{25C9487B-48D4-46CF-BA3A-023C0DFBAB77}" type="parTrans" cxnId="{4F84CB24-A3C5-444E-B519-171A44BD7039}">
      <dgm:prSet/>
      <dgm:spPr/>
      <dgm:t>
        <a:bodyPr/>
        <a:lstStyle/>
        <a:p>
          <a:endParaRPr lang="ru-RU"/>
        </a:p>
      </dgm:t>
    </dgm:pt>
    <dgm:pt modelId="{71093C12-2120-4FEC-B480-11DC779E7934}" type="sibTrans" cxnId="{4F84CB24-A3C5-444E-B519-171A44BD7039}">
      <dgm:prSet/>
      <dgm:spPr/>
      <dgm:t>
        <a:bodyPr/>
        <a:lstStyle/>
        <a:p>
          <a:endParaRPr lang="ru-RU"/>
        </a:p>
      </dgm:t>
    </dgm:pt>
    <dgm:pt modelId="{92AB96E7-74CA-4E60-859A-E386EC47EE61}">
      <dgm:prSet phldrT="[Текст]"/>
      <dgm:spPr/>
      <dgm:t>
        <a:bodyPr/>
        <a:lstStyle/>
        <a:p>
          <a:r>
            <a:rPr lang="ru-RU" dirty="0" smtClean="0"/>
            <a:t>Начало периода 484311 руб. 37 </a:t>
          </a:r>
        </a:p>
        <a:p>
          <a:endParaRPr lang="ru-RU" dirty="0"/>
        </a:p>
      </dgm:t>
    </dgm:pt>
    <dgm:pt modelId="{C666282A-F7CF-42D9-BFF0-43C93C0F72CE}" type="parTrans" cxnId="{A4E58F3C-A567-4376-93DC-D1AA6D0B1E12}">
      <dgm:prSet/>
      <dgm:spPr/>
      <dgm:t>
        <a:bodyPr/>
        <a:lstStyle/>
        <a:p>
          <a:endParaRPr lang="ru-RU"/>
        </a:p>
      </dgm:t>
    </dgm:pt>
    <dgm:pt modelId="{5A9DEC57-9D2E-462B-AD6C-F22ED6F1ACA5}" type="sibTrans" cxnId="{A4E58F3C-A567-4376-93DC-D1AA6D0B1E12}">
      <dgm:prSet/>
      <dgm:spPr/>
      <dgm:t>
        <a:bodyPr/>
        <a:lstStyle/>
        <a:p>
          <a:endParaRPr lang="ru-RU"/>
        </a:p>
      </dgm:t>
    </dgm:pt>
    <dgm:pt modelId="{1025A76F-6371-4D32-BB1F-29113B50884E}">
      <dgm:prSet phldrT="[Текст]"/>
      <dgm:spPr/>
      <dgm:t>
        <a:bodyPr/>
        <a:lstStyle/>
        <a:p>
          <a:r>
            <a:rPr lang="ru-RU" dirty="0" smtClean="0"/>
            <a:t>Конец периода </a:t>
          </a:r>
        </a:p>
        <a:p>
          <a:r>
            <a:rPr lang="ru-RU" dirty="0" smtClean="0"/>
            <a:t>614464 руб. 50 </a:t>
          </a:r>
        </a:p>
      </dgm:t>
    </dgm:pt>
    <dgm:pt modelId="{27595586-F2FE-4771-A344-9213C776EDA7}" type="parTrans" cxnId="{AA672DE3-C1F8-4B4B-8015-664CC3FFE53D}">
      <dgm:prSet/>
      <dgm:spPr/>
      <dgm:t>
        <a:bodyPr/>
        <a:lstStyle/>
        <a:p>
          <a:endParaRPr lang="ru-RU"/>
        </a:p>
      </dgm:t>
    </dgm:pt>
    <dgm:pt modelId="{65951740-FAEE-4DB6-83DF-53E26351D7FC}" type="sibTrans" cxnId="{AA672DE3-C1F8-4B4B-8015-664CC3FFE53D}">
      <dgm:prSet/>
      <dgm:spPr/>
      <dgm:t>
        <a:bodyPr/>
        <a:lstStyle/>
        <a:p>
          <a:endParaRPr lang="ru-RU"/>
        </a:p>
      </dgm:t>
    </dgm:pt>
    <dgm:pt modelId="{8259055C-6614-45ED-918A-2A11D537B7FF}">
      <dgm:prSet phldrT="[Текст]"/>
      <dgm:spPr/>
      <dgm:t>
        <a:bodyPr/>
        <a:lstStyle/>
        <a:p>
          <a:r>
            <a:rPr lang="ru-RU" dirty="0" smtClean="0"/>
            <a:t>Ломоносова 29 </a:t>
          </a:r>
          <a:endParaRPr lang="ru-RU" dirty="0"/>
        </a:p>
      </dgm:t>
    </dgm:pt>
    <dgm:pt modelId="{E7B6983F-BE4F-40B8-AE19-7F52D8DCC2E9}" type="parTrans" cxnId="{FDAF1935-0D07-43A0-9D13-D57757E30642}">
      <dgm:prSet/>
      <dgm:spPr/>
      <dgm:t>
        <a:bodyPr/>
        <a:lstStyle/>
        <a:p>
          <a:endParaRPr lang="ru-RU"/>
        </a:p>
      </dgm:t>
    </dgm:pt>
    <dgm:pt modelId="{E6527441-D736-4EC8-8427-0BBC8A2DEA07}" type="sibTrans" cxnId="{FDAF1935-0D07-43A0-9D13-D57757E30642}">
      <dgm:prSet/>
      <dgm:spPr/>
      <dgm:t>
        <a:bodyPr/>
        <a:lstStyle/>
        <a:p>
          <a:endParaRPr lang="ru-RU"/>
        </a:p>
      </dgm:t>
    </dgm:pt>
    <dgm:pt modelId="{CC555CF7-0E6D-463C-825B-7C139DFCB2F7}">
      <dgm:prSet phldrT="[Текст]"/>
      <dgm:spPr/>
      <dgm:t>
        <a:bodyPr/>
        <a:lstStyle/>
        <a:p>
          <a:r>
            <a:rPr lang="ru-RU" dirty="0" smtClean="0"/>
            <a:t>Начало периода </a:t>
          </a:r>
        </a:p>
        <a:p>
          <a:r>
            <a:rPr lang="ru-RU" dirty="0" smtClean="0"/>
            <a:t>362625 руб. 23 </a:t>
          </a:r>
        </a:p>
        <a:p>
          <a:endParaRPr lang="ru-RU" dirty="0"/>
        </a:p>
      </dgm:t>
    </dgm:pt>
    <dgm:pt modelId="{8F479688-0E9F-4CE7-A0F6-8DCF85AFDC4F}" type="parTrans" cxnId="{382255A4-4D28-4A4B-8970-A3C3F3621676}">
      <dgm:prSet/>
      <dgm:spPr/>
      <dgm:t>
        <a:bodyPr/>
        <a:lstStyle/>
        <a:p>
          <a:endParaRPr lang="ru-RU"/>
        </a:p>
      </dgm:t>
    </dgm:pt>
    <dgm:pt modelId="{FC99EB12-A104-4596-BD67-0F20E87639F8}" type="sibTrans" cxnId="{382255A4-4D28-4A4B-8970-A3C3F3621676}">
      <dgm:prSet/>
      <dgm:spPr/>
      <dgm:t>
        <a:bodyPr/>
        <a:lstStyle/>
        <a:p>
          <a:endParaRPr lang="ru-RU"/>
        </a:p>
      </dgm:t>
    </dgm:pt>
    <dgm:pt modelId="{5363779F-B4FC-47FB-BCF7-4E5F42F317B1}">
      <dgm:prSet phldrT="[Текст]"/>
      <dgm:spPr/>
      <dgm:t>
        <a:bodyPr/>
        <a:lstStyle/>
        <a:p>
          <a:r>
            <a:rPr lang="ru-RU" dirty="0" smtClean="0"/>
            <a:t>Конец периода 476401 руб. 15</a:t>
          </a:r>
        </a:p>
      </dgm:t>
    </dgm:pt>
    <dgm:pt modelId="{9CB1E24D-CD26-46A1-8C4F-4F4746028462}" type="parTrans" cxnId="{11864EDF-6A05-4EEC-BB01-109DE994A826}">
      <dgm:prSet/>
      <dgm:spPr/>
      <dgm:t>
        <a:bodyPr/>
        <a:lstStyle/>
        <a:p>
          <a:endParaRPr lang="ru-RU"/>
        </a:p>
      </dgm:t>
    </dgm:pt>
    <dgm:pt modelId="{62C80028-FB65-4185-B105-570C101DC6E7}" type="sibTrans" cxnId="{11864EDF-6A05-4EEC-BB01-109DE994A826}">
      <dgm:prSet/>
      <dgm:spPr/>
      <dgm:t>
        <a:bodyPr/>
        <a:lstStyle/>
        <a:p>
          <a:endParaRPr lang="ru-RU"/>
        </a:p>
      </dgm:t>
    </dgm:pt>
    <dgm:pt modelId="{D90ECE87-8DDB-4B94-A229-AF3341635918}" type="pres">
      <dgm:prSet presAssocID="{5E3C382A-DABC-4049-8A4C-20330C26E7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7977D8-B7CA-48CF-BB33-BC7EEB19A315}" type="pres">
      <dgm:prSet presAssocID="{B0CD6B34-35C6-4406-948A-D3D87625323E}" presName="root" presStyleCnt="0"/>
      <dgm:spPr/>
    </dgm:pt>
    <dgm:pt modelId="{85DE3D3F-C5DE-4A21-9CDA-75AB483BBFE0}" type="pres">
      <dgm:prSet presAssocID="{B0CD6B34-35C6-4406-948A-D3D87625323E}" presName="rootComposite" presStyleCnt="0"/>
      <dgm:spPr/>
    </dgm:pt>
    <dgm:pt modelId="{3CBA8B9C-A7F0-4AC8-A1A9-49AC2B432A5B}" type="pres">
      <dgm:prSet presAssocID="{B0CD6B34-35C6-4406-948A-D3D87625323E}" presName="rootText" presStyleLbl="node1" presStyleIdx="0" presStyleCnt="3"/>
      <dgm:spPr/>
      <dgm:t>
        <a:bodyPr/>
        <a:lstStyle/>
        <a:p>
          <a:endParaRPr lang="ru-RU"/>
        </a:p>
      </dgm:t>
    </dgm:pt>
    <dgm:pt modelId="{E7792782-C46D-4C3C-A1CB-AF2EA3805AF2}" type="pres">
      <dgm:prSet presAssocID="{B0CD6B34-35C6-4406-948A-D3D87625323E}" presName="rootConnector" presStyleLbl="node1" presStyleIdx="0" presStyleCnt="3"/>
      <dgm:spPr/>
      <dgm:t>
        <a:bodyPr/>
        <a:lstStyle/>
        <a:p>
          <a:endParaRPr lang="ru-RU"/>
        </a:p>
      </dgm:t>
    </dgm:pt>
    <dgm:pt modelId="{0C730AA9-B537-447A-B48F-9DA3751AE5F5}" type="pres">
      <dgm:prSet presAssocID="{B0CD6B34-35C6-4406-948A-D3D87625323E}" presName="childShape" presStyleCnt="0"/>
      <dgm:spPr/>
    </dgm:pt>
    <dgm:pt modelId="{AB55EEAC-ED87-414E-AC1D-195B504093AE}" type="pres">
      <dgm:prSet presAssocID="{4F5E23EB-B5DC-41AC-A6E3-E047FD4698F6}" presName="Name13" presStyleLbl="parChTrans1D2" presStyleIdx="0" presStyleCnt="6"/>
      <dgm:spPr/>
      <dgm:t>
        <a:bodyPr/>
        <a:lstStyle/>
        <a:p>
          <a:endParaRPr lang="ru-RU"/>
        </a:p>
      </dgm:t>
    </dgm:pt>
    <dgm:pt modelId="{E13618A8-EEE0-4371-89F9-D1E5CF455230}" type="pres">
      <dgm:prSet presAssocID="{CD393E7C-B185-4484-9E47-C33F99362BB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1F3AB-9461-4443-8EE9-F2350EC5E26B}" type="pres">
      <dgm:prSet presAssocID="{666502AE-4AC1-40AE-A207-FF6737C77EE0}" presName="Name13" presStyleLbl="parChTrans1D2" presStyleIdx="1" presStyleCnt="6"/>
      <dgm:spPr/>
      <dgm:t>
        <a:bodyPr/>
        <a:lstStyle/>
        <a:p>
          <a:endParaRPr lang="ru-RU"/>
        </a:p>
      </dgm:t>
    </dgm:pt>
    <dgm:pt modelId="{C93233CB-1C9E-4621-94AC-FCFCA4EA373D}" type="pres">
      <dgm:prSet presAssocID="{DEC60755-A65F-4449-A4D9-3370A5F4B68D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7094B-F009-4640-9B76-83204D219475}" type="pres">
      <dgm:prSet presAssocID="{49BFE2C5-475E-41FF-A080-8D7BD45284F7}" presName="root" presStyleCnt="0"/>
      <dgm:spPr/>
    </dgm:pt>
    <dgm:pt modelId="{59F0FA49-AC9A-4997-9E95-40A9336A8209}" type="pres">
      <dgm:prSet presAssocID="{49BFE2C5-475E-41FF-A080-8D7BD45284F7}" presName="rootComposite" presStyleCnt="0"/>
      <dgm:spPr/>
    </dgm:pt>
    <dgm:pt modelId="{9F0307BE-6B67-4C0D-BCB7-427D4937824D}" type="pres">
      <dgm:prSet presAssocID="{49BFE2C5-475E-41FF-A080-8D7BD45284F7}" presName="rootText" presStyleLbl="node1" presStyleIdx="1" presStyleCnt="3"/>
      <dgm:spPr/>
      <dgm:t>
        <a:bodyPr/>
        <a:lstStyle/>
        <a:p>
          <a:endParaRPr lang="ru-RU"/>
        </a:p>
      </dgm:t>
    </dgm:pt>
    <dgm:pt modelId="{EB828F31-65C7-46E0-8099-4CF771B687D0}" type="pres">
      <dgm:prSet presAssocID="{49BFE2C5-475E-41FF-A080-8D7BD45284F7}" presName="rootConnector" presStyleLbl="node1" presStyleIdx="1" presStyleCnt="3"/>
      <dgm:spPr/>
      <dgm:t>
        <a:bodyPr/>
        <a:lstStyle/>
        <a:p>
          <a:endParaRPr lang="ru-RU"/>
        </a:p>
      </dgm:t>
    </dgm:pt>
    <dgm:pt modelId="{5AAE0B34-BCBE-48C8-A07A-5F4A2CEE2C28}" type="pres">
      <dgm:prSet presAssocID="{49BFE2C5-475E-41FF-A080-8D7BD45284F7}" presName="childShape" presStyleCnt="0"/>
      <dgm:spPr/>
    </dgm:pt>
    <dgm:pt modelId="{443EB030-49DA-4798-96CA-3A4F25A84308}" type="pres">
      <dgm:prSet presAssocID="{C666282A-F7CF-42D9-BFF0-43C93C0F72CE}" presName="Name13" presStyleLbl="parChTrans1D2" presStyleIdx="2" presStyleCnt="6"/>
      <dgm:spPr/>
      <dgm:t>
        <a:bodyPr/>
        <a:lstStyle/>
        <a:p>
          <a:endParaRPr lang="ru-RU"/>
        </a:p>
      </dgm:t>
    </dgm:pt>
    <dgm:pt modelId="{3C753086-2C10-47B3-B15F-BB039B6D9FE9}" type="pres">
      <dgm:prSet presAssocID="{92AB96E7-74CA-4E60-859A-E386EC47EE61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C2A44-9FDA-4057-82FF-E06D13F068BA}" type="pres">
      <dgm:prSet presAssocID="{27595586-F2FE-4771-A344-9213C776EDA7}" presName="Name13" presStyleLbl="parChTrans1D2" presStyleIdx="3" presStyleCnt="6"/>
      <dgm:spPr/>
      <dgm:t>
        <a:bodyPr/>
        <a:lstStyle/>
        <a:p>
          <a:endParaRPr lang="ru-RU"/>
        </a:p>
      </dgm:t>
    </dgm:pt>
    <dgm:pt modelId="{4ABD33DD-7061-44F1-8047-DF4E21405D5E}" type="pres">
      <dgm:prSet presAssocID="{1025A76F-6371-4D32-BB1F-29113B50884E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17DA2-2413-4A3F-8638-277569DF6B55}" type="pres">
      <dgm:prSet presAssocID="{8259055C-6614-45ED-918A-2A11D537B7FF}" presName="root" presStyleCnt="0"/>
      <dgm:spPr/>
    </dgm:pt>
    <dgm:pt modelId="{C9672CD8-7191-42A3-A438-E67F0A274204}" type="pres">
      <dgm:prSet presAssocID="{8259055C-6614-45ED-918A-2A11D537B7FF}" presName="rootComposite" presStyleCnt="0"/>
      <dgm:spPr/>
    </dgm:pt>
    <dgm:pt modelId="{6ED91B82-9B8A-4CEB-BF3C-E3C84E2F164E}" type="pres">
      <dgm:prSet presAssocID="{8259055C-6614-45ED-918A-2A11D537B7FF}" presName="rootText" presStyleLbl="node1" presStyleIdx="2" presStyleCnt="3"/>
      <dgm:spPr/>
      <dgm:t>
        <a:bodyPr/>
        <a:lstStyle/>
        <a:p>
          <a:endParaRPr lang="ru-RU"/>
        </a:p>
      </dgm:t>
    </dgm:pt>
    <dgm:pt modelId="{9CDFFFDD-7BB8-4F79-90CF-D2391EC6F183}" type="pres">
      <dgm:prSet presAssocID="{8259055C-6614-45ED-918A-2A11D537B7FF}" presName="rootConnector" presStyleLbl="node1" presStyleIdx="2" presStyleCnt="3"/>
      <dgm:spPr/>
      <dgm:t>
        <a:bodyPr/>
        <a:lstStyle/>
        <a:p>
          <a:endParaRPr lang="ru-RU"/>
        </a:p>
      </dgm:t>
    </dgm:pt>
    <dgm:pt modelId="{C8DFD92A-3A9C-4F38-8868-3B4263D0C46B}" type="pres">
      <dgm:prSet presAssocID="{8259055C-6614-45ED-918A-2A11D537B7FF}" presName="childShape" presStyleCnt="0"/>
      <dgm:spPr/>
    </dgm:pt>
    <dgm:pt modelId="{740C4A7C-009C-4074-ACB4-13754991006B}" type="pres">
      <dgm:prSet presAssocID="{8F479688-0E9F-4CE7-A0F6-8DCF85AFDC4F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8C69D0E-4CDB-4B3D-A13F-CAB313A2ABE7}" type="pres">
      <dgm:prSet presAssocID="{CC555CF7-0E6D-463C-825B-7C139DFCB2F7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9BEB8-1DB6-493F-9642-80A941EDF214}" type="pres">
      <dgm:prSet presAssocID="{9CB1E24D-CD26-46A1-8C4F-4F4746028462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0F5A9A2-60D3-44AC-919C-F937BFCE52F4}" type="pres">
      <dgm:prSet presAssocID="{5363779F-B4FC-47FB-BCF7-4E5F42F317B1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364B0F-BB74-4006-8F92-3FDA88712891}" type="presOf" srcId="{8259055C-6614-45ED-918A-2A11D537B7FF}" destId="{6ED91B82-9B8A-4CEB-BF3C-E3C84E2F164E}" srcOrd="0" destOrd="0" presId="urn:microsoft.com/office/officeart/2005/8/layout/hierarchy3"/>
    <dgm:cxn modelId="{BA57FBE8-0B67-4602-9561-60DC0DF9A826}" srcId="{B0CD6B34-35C6-4406-948A-D3D87625323E}" destId="{CD393E7C-B185-4484-9E47-C33F99362BBB}" srcOrd="0" destOrd="0" parTransId="{4F5E23EB-B5DC-41AC-A6E3-E047FD4698F6}" sibTransId="{C7724100-7836-4B8B-8034-7E8FB61310C1}"/>
    <dgm:cxn modelId="{2A229671-5AFC-4E62-90EF-4B0AACA5CD3A}" srcId="{B0CD6B34-35C6-4406-948A-D3D87625323E}" destId="{DEC60755-A65F-4449-A4D9-3370A5F4B68D}" srcOrd="1" destOrd="0" parTransId="{666502AE-4AC1-40AE-A207-FF6737C77EE0}" sibTransId="{A2256054-44D8-4B7A-B82A-C835BC8BB1BE}"/>
    <dgm:cxn modelId="{90D31ACC-465C-4017-9A36-D2DF8D755759}" type="presOf" srcId="{5E3C382A-DABC-4049-8A4C-20330C26E794}" destId="{D90ECE87-8DDB-4B94-A229-AF3341635918}" srcOrd="0" destOrd="0" presId="urn:microsoft.com/office/officeart/2005/8/layout/hierarchy3"/>
    <dgm:cxn modelId="{4F84CB24-A3C5-444E-B519-171A44BD7039}" srcId="{5E3C382A-DABC-4049-8A4C-20330C26E794}" destId="{49BFE2C5-475E-41FF-A080-8D7BD45284F7}" srcOrd="1" destOrd="0" parTransId="{25C9487B-48D4-46CF-BA3A-023C0DFBAB77}" sibTransId="{71093C12-2120-4FEC-B480-11DC779E7934}"/>
    <dgm:cxn modelId="{75278DD5-C72C-4168-9269-F38FA48858FB}" srcId="{5E3C382A-DABC-4049-8A4C-20330C26E794}" destId="{B0CD6B34-35C6-4406-948A-D3D87625323E}" srcOrd="0" destOrd="0" parTransId="{7903F2CD-0ABB-4796-BB85-08773A36E37C}" sibTransId="{749CEB03-51B8-436F-82DE-0DD1C9946522}"/>
    <dgm:cxn modelId="{D82DD91B-66E0-467F-A39B-A989D8B2360E}" type="presOf" srcId="{49BFE2C5-475E-41FF-A080-8D7BD45284F7}" destId="{9F0307BE-6B67-4C0D-BCB7-427D4937824D}" srcOrd="0" destOrd="0" presId="urn:microsoft.com/office/officeart/2005/8/layout/hierarchy3"/>
    <dgm:cxn modelId="{AA672DE3-C1F8-4B4B-8015-664CC3FFE53D}" srcId="{49BFE2C5-475E-41FF-A080-8D7BD45284F7}" destId="{1025A76F-6371-4D32-BB1F-29113B50884E}" srcOrd="1" destOrd="0" parTransId="{27595586-F2FE-4771-A344-9213C776EDA7}" sibTransId="{65951740-FAEE-4DB6-83DF-53E26351D7FC}"/>
    <dgm:cxn modelId="{761E77D0-8ABA-4360-B06D-98DEAD9F506D}" type="presOf" srcId="{8259055C-6614-45ED-918A-2A11D537B7FF}" destId="{9CDFFFDD-7BB8-4F79-90CF-D2391EC6F183}" srcOrd="1" destOrd="0" presId="urn:microsoft.com/office/officeart/2005/8/layout/hierarchy3"/>
    <dgm:cxn modelId="{4DF56EFD-7B72-4679-8CD0-E2AC1BE9D430}" type="presOf" srcId="{5363779F-B4FC-47FB-BCF7-4E5F42F317B1}" destId="{70F5A9A2-60D3-44AC-919C-F937BFCE52F4}" srcOrd="0" destOrd="0" presId="urn:microsoft.com/office/officeart/2005/8/layout/hierarchy3"/>
    <dgm:cxn modelId="{BF565B7C-EDBB-466F-9B65-C561295FA0A1}" type="presOf" srcId="{DEC60755-A65F-4449-A4D9-3370A5F4B68D}" destId="{C93233CB-1C9E-4621-94AC-FCFCA4EA373D}" srcOrd="0" destOrd="0" presId="urn:microsoft.com/office/officeart/2005/8/layout/hierarchy3"/>
    <dgm:cxn modelId="{382255A4-4D28-4A4B-8970-A3C3F3621676}" srcId="{8259055C-6614-45ED-918A-2A11D537B7FF}" destId="{CC555CF7-0E6D-463C-825B-7C139DFCB2F7}" srcOrd="0" destOrd="0" parTransId="{8F479688-0E9F-4CE7-A0F6-8DCF85AFDC4F}" sibTransId="{FC99EB12-A104-4596-BD67-0F20E87639F8}"/>
    <dgm:cxn modelId="{A4E58F3C-A567-4376-93DC-D1AA6D0B1E12}" srcId="{49BFE2C5-475E-41FF-A080-8D7BD45284F7}" destId="{92AB96E7-74CA-4E60-859A-E386EC47EE61}" srcOrd="0" destOrd="0" parTransId="{C666282A-F7CF-42D9-BFF0-43C93C0F72CE}" sibTransId="{5A9DEC57-9D2E-462B-AD6C-F22ED6F1ACA5}"/>
    <dgm:cxn modelId="{002FC1FF-B3F0-43B9-8BCC-B841D40659F2}" type="presOf" srcId="{666502AE-4AC1-40AE-A207-FF6737C77EE0}" destId="{9B61F3AB-9461-4443-8EE9-F2350EC5E26B}" srcOrd="0" destOrd="0" presId="urn:microsoft.com/office/officeart/2005/8/layout/hierarchy3"/>
    <dgm:cxn modelId="{3B7CF178-FAA9-4E00-A813-C8599B0C96EE}" type="presOf" srcId="{49BFE2C5-475E-41FF-A080-8D7BD45284F7}" destId="{EB828F31-65C7-46E0-8099-4CF771B687D0}" srcOrd="1" destOrd="0" presId="urn:microsoft.com/office/officeart/2005/8/layout/hierarchy3"/>
    <dgm:cxn modelId="{78D63ECC-F951-46FF-8BEE-A8A35D83E937}" type="presOf" srcId="{9CB1E24D-CD26-46A1-8C4F-4F4746028462}" destId="{AD89BEB8-1DB6-493F-9642-80A941EDF214}" srcOrd="0" destOrd="0" presId="urn:microsoft.com/office/officeart/2005/8/layout/hierarchy3"/>
    <dgm:cxn modelId="{A1C2D597-66C6-41D8-B1B4-F2A381A75A84}" type="presOf" srcId="{B0CD6B34-35C6-4406-948A-D3D87625323E}" destId="{3CBA8B9C-A7F0-4AC8-A1A9-49AC2B432A5B}" srcOrd="0" destOrd="0" presId="urn:microsoft.com/office/officeart/2005/8/layout/hierarchy3"/>
    <dgm:cxn modelId="{7681BC49-8803-416B-889D-D72EE9589F5F}" type="presOf" srcId="{B0CD6B34-35C6-4406-948A-D3D87625323E}" destId="{E7792782-C46D-4C3C-A1CB-AF2EA3805AF2}" srcOrd="1" destOrd="0" presId="urn:microsoft.com/office/officeart/2005/8/layout/hierarchy3"/>
    <dgm:cxn modelId="{A111F47D-4C38-4F65-A6C4-7EE787164145}" type="presOf" srcId="{C666282A-F7CF-42D9-BFF0-43C93C0F72CE}" destId="{443EB030-49DA-4798-96CA-3A4F25A84308}" srcOrd="0" destOrd="0" presId="urn:microsoft.com/office/officeart/2005/8/layout/hierarchy3"/>
    <dgm:cxn modelId="{4B778B88-7143-47CE-B043-2C956A2370A4}" type="presOf" srcId="{4F5E23EB-B5DC-41AC-A6E3-E047FD4698F6}" destId="{AB55EEAC-ED87-414E-AC1D-195B504093AE}" srcOrd="0" destOrd="0" presId="urn:microsoft.com/office/officeart/2005/8/layout/hierarchy3"/>
    <dgm:cxn modelId="{11864EDF-6A05-4EEC-BB01-109DE994A826}" srcId="{8259055C-6614-45ED-918A-2A11D537B7FF}" destId="{5363779F-B4FC-47FB-BCF7-4E5F42F317B1}" srcOrd="1" destOrd="0" parTransId="{9CB1E24D-CD26-46A1-8C4F-4F4746028462}" sibTransId="{62C80028-FB65-4185-B105-570C101DC6E7}"/>
    <dgm:cxn modelId="{01E888F8-CB40-400E-B29B-28A747CFB0FB}" type="presOf" srcId="{8F479688-0E9F-4CE7-A0F6-8DCF85AFDC4F}" destId="{740C4A7C-009C-4074-ACB4-13754991006B}" srcOrd="0" destOrd="0" presId="urn:microsoft.com/office/officeart/2005/8/layout/hierarchy3"/>
    <dgm:cxn modelId="{31E42555-7762-4376-9E72-0C9CB97850A7}" type="presOf" srcId="{1025A76F-6371-4D32-BB1F-29113B50884E}" destId="{4ABD33DD-7061-44F1-8047-DF4E21405D5E}" srcOrd="0" destOrd="0" presId="urn:microsoft.com/office/officeart/2005/8/layout/hierarchy3"/>
    <dgm:cxn modelId="{4162FE2D-E99D-4594-B952-90998BF16CC1}" type="presOf" srcId="{92AB96E7-74CA-4E60-859A-E386EC47EE61}" destId="{3C753086-2C10-47B3-B15F-BB039B6D9FE9}" srcOrd="0" destOrd="0" presId="urn:microsoft.com/office/officeart/2005/8/layout/hierarchy3"/>
    <dgm:cxn modelId="{963858C9-86D0-4C51-BB46-71016BFD2AF9}" type="presOf" srcId="{CC555CF7-0E6D-463C-825B-7C139DFCB2F7}" destId="{78C69D0E-4CDB-4B3D-A13F-CAB313A2ABE7}" srcOrd="0" destOrd="0" presId="urn:microsoft.com/office/officeart/2005/8/layout/hierarchy3"/>
    <dgm:cxn modelId="{FDAF1935-0D07-43A0-9D13-D57757E30642}" srcId="{5E3C382A-DABC-4049-8A4C-20330C26E794}" destId="{8259055C-6614-45ED-918A-2A11D537B7FF}" srcOrd="2" destOrd="0" parTransId="{E7B6983F-BE4F-40B8-AE19-7F52D8DCC2E9}" sibTransId="{E6527441-D736-4EC8-8427-0BBC8A2DEA07}"/>
    <dgm:cxn modelId="{5B9932DD-361C-4607-A2AF-120E13876ACF}" type="presOf" srcId="{27595586-F2FE-4771-A344-9213C776EDA7}" destId="{CA8C2A44-9FDA-4057-82FF-E06D13F068BA}" srcOrd="0" destOrd="0" presId="urn:microsoft.com/office/officeart/2005/8/layout/hierarchy3"/>
    <dgm:cxn modelId="{B45049F1-A1F1-408A-8803-EA2A6EE110EB}" type="presOf" srcId="{CD393E7C-B185-4484-9E47-C33F99362BBB}" destId="{E13618A8-EEE0-4371-89F9-D1E5CF455230}" srcOrd="0" destOrd="0" presId="urn:microsoft.com/office/officeart/2005/8/layout/hierarchy3"/>
    <dgm:cxn modelId="{6707B387-BEA8-4C0F-B8A8-D6A1AA4A10CB}" type="presParOf" srcId="{D90ECE87-8DDB-4B94-A229-AF3341635918}" destId="{787977D8-B7CA-48CF-BB33-BC7EEB19A315}" srcOrd="0" destOrd="0" presId="urn:microsoft.com/office/officeart/2005/8/layout/hierarchy3"/>
    <dgm:cxn modelId="{CF27D131-739D-4376-89FE-F462F58840F8}" type="presParOf" srcId="{787977D8-B7CA-48CF-BB33-BC7EEB19A315}" destId="{85DE3D3F-C5DE-4A21-9CDA-75AB483BBFE0}" srcOrd="0" destOrd="0" presId="urn:microsoft.com/office/officeart/2005/8/layout/hierarchy3"/>
    <dgm:cxn modelId="{4ED78539-E203-4F2D-92DC-B104250F7551}" type="presParOf" srcId="{85DE3D3F-C5DE-4A21-9CDA-75AB483BBFE0}" destId="{3CBA8B9C-A7F0-4AC8-A1A9-49AC2B432A5B}" srcOrd="0" destOrd="0" presId="urn:microsoft.com/office/officeart/2005/8/layout/hierarchy3"/>
    <dgm:cxn modelId="{285611BF-051D-4E82-A211-BBDA3CA7D726}" type="presParOf" srcId="{85DE3D3F-C5DE-4A21-9CDA-75AB483BBFE0}" destId="{E7792782-C46D-4C3C-A1CB-AF2EA3805AF2}" srcOrd="1" destOrd="0" presId="urn:microsoft.com/office/officeart/2005/8/layout/hierarchy3"/>
    <dgm:cxn modelId="{D970FD90-7835-4CD5-B1C2-B909EB9A6AE7}" type="presParOf" srcId="{787977D8-B7CA-48CF-BB33-BC7EEB19A315}" destId="{0C730AA9-B537-447A-B48F-9DA3751AE5F5}" srcOrd="1" destOrd="0" presId="urn:microsoft.com/office/officeart/2005/8/layout/hierarchy3"/>
    <dgm:cxn modelId="{1F5362ED-8784-49C2-A370-F1A1D07117C0}" type="presParOf" srcId="{0C730AA9-B537-447A-B48F-9DA3751AE5F5}" destId="{AB55EEAC-ED87-414E-AC1D-195B504093AE}" srcOrd="0" destOrd="0" presId="urn:microsoft.com/office/officeart/2005/8/layout/hierarchy3"/>
    <dgm:cxn modelId="{C49932D5-6AA6-485D-93C8-D1B5B416C78E}" type="presParOf" srcId="{0C730AA9-B537-447A-B48F-9DA3751AE5F5}" destId="{E13618A8-EEE0-4371-89F9-D1E5CF455230}" srcOrd="1" destOrd="0" presId="urn:microsoft.com/office/officeart/2005/8/layout/hierarchy3"/>
    <dgm:cxn modelId="{5CD4E625-4F2A-471A-9AFC-B23ECD970E3E}" type="presParOf" srcId="{0C730AA9-B537-447A-B48F-9DA3751AE5F5}" destId="{9B61F3AB-9461-4443-8EE9-F2350EC5E26B}" srcOrd="2" destOrd="0" presId="urn:microsoft.com/office/officeart/2005/8/layout/hierarchy3"/>
    <dgm:cxn modelId="{F555CA92-AB06-49C4-BCF8-89B1788E5522}" type="presParOf" srcId="{0C730AA9-B537-447A-B48F-9DA3751AE5F5}" destId="{C93233CB-1C9E-4621-94AC-FCFCA4EA373D}" srcOrd="3" destOrd="0" presId="urn:microsoft.com/office/officeart/2005/8/layout/hierarchy3"/>
    <dgm:cxn modelId="{08940F1C-770E-40D8-8C34-ADBAC8546482}" type="presParOf" srcId="{D90ECE87-8DDB-4B94-A229-AF3341635918}" destId="{69F7094B-F009-4640-9B76-83204D219475}" srcOrd="1" destOrd="0" presId="urn:microsoft.com/office/officeart/2005/8/layout/hierarchy3"/>
    <dgm:cxn modelId="{83512064-0678-4FB7-BDC0-7966C3758EA1}" type="presParOf" srcId="{69F7094B-F009-4640-9B76-83204D219475}" destId="{59F0FA49-AC9A-4997-9E95-40A9336A8209}" srcOrd="0" destOrd="0" presId="urn:microsoft.com/office/officeart/2005/8/layout/hierarchy3"/>
    <dgm:cxn modelId="{1F8AD8A4-7C50-4D75-AAE8-AC35DD6BAD99}" type="presParOf" srcId="{59F0FA49-AC9A-4997-9E95-40A9336A8209}" destId="{9F0307BE-6B67-4C0D-BCB7-427D4937824D}" srcOrd="0" destOrd="0" presId="urn:microsoft.com/office/officeart/2005/8/layout/hierarchy3"/>
    <dgm:cxn modelId="{2B9CEA60-CEB1-4AE9-B52A-D4ED1D4E9995}" type="presParOf" srcId="{59F0FA49-AC9A-4997-9E95-40A9336A8209}" destId="{EB828F31-65C7-46E0-8099-4CF771B687D0}" srcOrd="1" destOrd="0" presId="urn:microsoft.com/office/officeart/2005/8/layout/hierarchy3"/>
    <dgm:cxn modelId="{A8D38D2A-5F6A-4A58-AF84-3B4F0C135437}" type="presParOf" srcId="{69F7094B-F009-4640-9B76-83204D219475}" destId="{5AAE0B34-BCBE-48C8-A07A-5F4A2CEE2C28}" srcOrd="1" destOrd="0" presId="urn:microsoft.com/office/officeart/2005/8/layout/hierarchy3"/>
    <dgm:cxn modelId="{FCCC0E6A-11EB-4020-BF91-9C0989D01512}" type="presParOf" srcId="{5AAE0B34-BCBE-48C8-A07A-5F4A2CEE2C28}" destId="{443EB030-49DA-4798-96CA-3A4F25A84308}" srcOrd="0" destOrd="0" presId="urn:microsoft.com/office/officeart/2005/8/layout/hierarchy3"/>
    <dgm:cxn modelId="{5D810FB7-A432-4E07-97CD-5433DC926A96}" type="presParOf" srcId="{5AAE0B34-BCBE-48C8-A07A-5F4A2CEE2C28}" destId="{3C753086-2C10-47B3-B15F-BB039B6D9FE9}" srcOrd="1" destOrd="0" presId="urn:microsoft.com/office/officeart/2005/8/layout/hierarchy3"/>
    <dgm:cxn modelId="{AF91E2E0-596C-4C24-BC43-89375EBC836C}" type="presParOf" srcId="{5AAE0B34-BCBE-48C8-A07A-5F4A2CEE2C28}" destId="{CA8C2A44-9FDA-4057-82FF-E06D13F068BA}" srcOrd="2" destOrd="0" presId="urn:microsoft.com/office/officeart/2005/8/layout/hierarchy3"/>
    <dgm:cxn modelId="{88861FA3-770B-4D84-AEAE-DEC17D4892EA}" type="presParOf" srcId="{5AAE0B34-BCBE-48C8-A07A-5F4A2CEE2C28}" destId="{4ABD33DD-7061-44F1-8047-DF4E21405D5E}" srcOrd="3" destOrd="0" presId="urn:microsoft.com/office/officeart/2005/8/layout/hierarchy3"/>
    <dgm:cxn modelId="{59A97703-57BC-4813-AAC1-5A6B51B3BBFD}" type="presParOf" srcId="{D90ECE87-8DDB-4B94-A229-AF3341635918}" destId="{36117DA2-2413-4A3F-8638-277569DF6B55}" srcOrd="2" destOrd="0" presId="urn:microsoft.com/office/officeart/2005/8/layout/hierarchy3"/>
    <dgm:cxn modelId="{7419EE10-8B0D-4268-826B-C0CBF8190F6E}" type="presParOf" srcId="{36117DA2-2413-4A3F-8638-277569DF6B55}" destId="{C9672CD8-7191-42A3-A438-E67F0A274204}" srcOrd="0" destOrd="0" presId="urn:microsoft.com/office/officeart/2005/8/layout/hierarchy3"/>
    <dgm:cxn modelId="{52F7FF06-816B-48BA-90A9-9D63FCC1C2B6}" type="presParOf" srcId="{C9672CD8-7191-42A3-A438-E67F0A274204}" destId="{6ED91B82-9B8A-4CEB-BF3C-E3C84E2F164E}" srcOrd="0" destOrd="0" presId="urn:microsoft.com/office/officeart/2005/8/layout/hierarchy3"/>
    <dgm:cxn modelId="{794FF3A2-E822-46EF-A21B-3F36B3948C78}" type="presParOf" srcId="{C9672CD8-7191-42A3-A438-E67F0A274204}" destId="{9CDFFFDD-7BB8-4F79-90CF-D2391EC6F183}" srcOrd="1" destOrd="0" presId="urn:microsoft.com/office/officeart/2005/8/layout/hierarchy3"/>
    <dgm:cxn modelId="{9A4F3394-9400-4566-BF40-F25A9536242B}" type="presParOf" srcId="{36117DA2-2413-4A3F-8638-277569DF6B55}" destId="{C8DFD92A-3A9C-4F38-8868-3B4263D0C46B}" srcOrd="1" destOrd="0" presId="urn:microsoft.com/office/officeart/2005/8/layout/hierarchy3"/>
    <dgm:cxn modelId="{0258E6DC-71E5-410E-A19E-21769544EFB3}" type="presParOf" srcId="{C8DFD92A-3A9C-4F38-8868-3B4263D0C46B}" destId="{740C4A7C-009C-4074-ACB4-13754991006B}" srcOrd="0" destOrd="0" presId="urn:microsoft.com/office/officeart/2005/8/layout/hierarchy3"/>
    <dgm:cxn modelId="{C99BD94F-DB32-4775-8243-D893AFBB5980}" type="presParOf" srcId="{C8DFD92A-3A9C-4F38-8868-3B4263D0C46B}" destId="{78C69D0E-4CDB-4B3D-A13F-CAB313A2ABE7}" srcOrd="1" destOrd="0" presId="urn:microsoft.com/office/officeart/2005/8/layout/hierarchy3"/>
    <dgm:cxn modelId="{7D92FFB3-857F-46B5-A2E0-567688CE2278}" type="presParOf" srcId="{C8DFD92A-3A9C-4F38-8868-3B4263D0C46B}" destId="{AD89BEB8-1DB6-493F-9642-80A941EDF214}" srcOrd="2" destOrd="0" presId="urn:microsoft.com/office/officeart/2005/8/layout/hierarchy3"/>
    <dgm:cxn modelId="{57ADFB99-CB28-473C-B529-BEADCFB3E5A3}" type="presParOf" srcId="{C8DFD92A-3A9C-4F38-8868-3B4263D0C46B}" destId="{70F5A9A2-60D3-44AC-919C-F937BFCE52F4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DF7A-1FC1-4FD6-BFAD-BAEF1EC4C2F2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0557B-A6E7-420A-884F-B02EAC9D2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0557B-A6E7-420A-884F-B02EAC9D2DC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BF4455-C0ED-404C-9D7A-0A7F198672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896F7-E3FC-4D36-A6E1-597E431758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4EE7CE2D-CC9D-4DF7-BF42-93947EA4D1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29884-1F14-4C18-B61D-A67A280D4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C388-5A33-42CD-A466-AFBBFE973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B3F17E-24BF-4A12-B037-C471756720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97885B-1094-4A00-9E2B-C71AB47365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54D521F-0C28-4A57-909F-DE8960C5D0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EC01F00-6DA7-477D-8C78-0CDA6AB22E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D406CC-6CCF-4A0F-93F6-92FC772760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154F283-91CC-420B-BBBD-FBD68AEB68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FE2AC5-C8E4-4E3D-B604-75BD178661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5D6F7D6-E90F-4DEF-9612-401EFC85F9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2F6642-98E4-452D-AD1F-F2346E4FFD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743200"/>
            <a:ext cx="8153400" cy="2590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err="1" smtClean="0"/>
              <a:t>Тсж</a:t>
            </a:r>
            <a:r>
              <a:rPr lang="ru-RU" dirty="0" smtClean="0"/>
              <a:t> «128 квартал»</a:t>
            </a:r>
            <a:br>
              <a:rPr lang="ru-RU" dirty="0" smtClean="0"/>
            </a:br>
            <a:r>
              <a:rPr lang="ru-RU" dirty="0" smtClean="0"/>
              <a:t>Пояркова 17/2, 19, 19/1, 21/1, 23 </a:t>
            </a:r>
            <a:br>
              <a:rPr lang="ru-RU" dirty="0" smtClean="0"/>
            </a:br>
            <a:r>
              <a:rPr lang="ru-RU" dirty="0" err="1" smtClean="0"/>
              <a:t>ломоносова</a:t>
            </a:r>
            <a:r>
              <a:rPr lang="ru-RU" dirty="0" smtClean="0"/>
              <a:t> 29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63500" eaLnBrk="1" hangingPunct="1"/>
            <a:r>
              <a:rPr lang="ru-RU" dirty="0" smtClean="0"/>
              <a:t>Отчетный период: 2017 г.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838200"/>
            <a:ext cx="8610600" cy="2057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Отчет деятельности </a:t>
            </a:r>
            <a:br>
              <a:rPr kumimoji="0" lang="ru-RU" sz="6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ООО УК «Альтаир»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Отчет финансовой деятельности по техническому обслуживанию ремонту </a:t>
            </a:r>
            <a:br>
              <a:rPr lang="ru-RU" sz="2000" dirty="0" smtClean="0"/>
            </a:br>
            <a:r>
              <a:rPr lang="ru-RU" sz="2000" dirty="0" smtClean="0"/>
              <a:t> Общая информация об оказании услуг (выполнении работ)</a:t>
            </a:r>
            <a:br>
              <a:rPr lang="ru-RU" sz="2000" dirty="0" smtClean="0"/>
            </a:br>
            <a:r>
              <a:rPr lang="ru-RU" sz="2000" dirty="0" smtClean="0"/>
              <a:t> по содержанию и текущему ремонту общего имущества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Group 223"/>
          <p:cNvGraphicFramePr>
            <a:graphicFrameLocks/>
          </p:cNvGraphicFramePr>
          <p:nvPr/>
        </p:nvGraphicFramePr>
        <p:xfrm>
          <a:off x="457200" y="1600200"/>
          <a:ext cx="8305800" cy="2889250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Пояркова 23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Получено денежных средств за 2017 год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1258473,37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1208333,59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258179,07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247039,61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279476,95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267402,94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500418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479084,00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5257800"/>
          <a:ext cx="7239000" cy="518160"/>
        </p:xfrm>
        <a:graphic>
          <a:graphicData uri="http://schemas.openxmlformats.org/drawingml/2006/table">
            <a:tbl>
              <a:tblPr/>
              <a:tblGrid>
                <a:gridCol w="5029200"/>
                <a:gridCol w="2209800"/>
              </a:tblGrid>
              <a:tr h="42347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собираемости за 2017 год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Отчет финансовой деятельности по техническому обслуживанию ремонту </a:t>
            </a:r>
            <a:br>
              <a:rPr lang="ru-RU" sz="2000" dirty="0" smtClean="0"/>
            </a:br>
            <a:r>
              <a:rPr lang="ru-RU" sz="2000" dirty="0" smtClean="0"/>
              <a:t> Общая информация об оказании услуг (выполнении работ)</a:t>
            </a:r>
            <a:br>
              <a:rPr lang="ru-RU" sz="2000" dirty="0" smtClean="0"/>
            </a:br>
            <a:r>
              <a:rPr lang="ru-RU" sz="2000" dirty="0" smtClean="0"/>
              <a:t> по содержанию и текущему ремонту общего имущества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Group 223"/>
          <p:cNvGraphicFramePr>
            <a:graphicFrameLocks/>
          </p:cNvGraphicFramePr>
          <p:nvPr/>
        </p:nvGraphicFramePr>
        <p:xfrm>
          <a:off x="457200" y="1600200"/>
          <a:ext cx="8305800" cy="3267075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Ломоносова 29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Получено денежных средств за 2017 год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1268723,04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1221822,68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259608,76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248448,14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267674,89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259332,48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479260,16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464424,29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Обслуживание КПУ ТЭ и ХГВС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37795,59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27183,72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5181600"/>
          <a:ext cx="7239000" cy="518160"/>
        </p:xfrm>
        <a:graphic>
          <a:graphicData uri="http://schemas.openxmlformats.org/drawingml/2006/table">
            <a:tbl>
              <a:tblPr/>
              <a:tblGrid>
                <a:gridCol w="5029200"/>
                <a:gridCol w="2209800"/>
              </a:tblGrid>
              <a:tr h="42347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собираемости за 2017 год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96,3 %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/>
              <a:t>1. Отчет по техническому  обслуживанию ремонту </a:t>
            </a:r>
            <a:br>
              <a:rPr lang="ru-RU" sz="3000" dirty="0" smtClean="0"/>
            </a:br>
            <a:endParaRPr lang="ru-RU" sz="3000" dirty="0" smtClean="0"/>
          </a:p>
        </p:txBody>
      </p:sp>
      <p:graphicFrame>
        <p:nvGraphicFramePr>
          <p:cNvPr id="68278" name="Group 694"/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382001" cy="4754880"/>
        </p:xfrm>
        <a:graphic>
          <a:graphicData uri="http://schemas.openxmlformats.org/drawingml/2006/table">
            <a:tbl>
              <a:tblPr/>
              <a:tblGrid>
                <a:gridCol w="465667"/>
                <a:gridCol w="5862873"/>
                <a:gridCol w="2053461"/>
              </a:tblGrid>
              <a:tr h="21564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1.1 УСЛУГИ ПО УПРАВЛЕНИЮ МКД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6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16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Взаимодействие с органами государственной власти и органами местного самоуправления по вопросам, связанным с деятельностью по управлению многоквартирным домом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64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Прием, хранение и ведение   технической документации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0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Взаимодействие  с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ресурсоснабжающими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организациями по договорам о приобретении коммунальных ресурсов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0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Взаимодействие с специализированными организациями по договорам  обслуживания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0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и ведение учета жалоб (заявлений, обращений, требований и претензий) потребителей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64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Расчет  размера платы за предоставленные жилищно-коммунальные услуги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0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Проверка правильности исчисления размера платы за жилищно-коммунальные услуги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64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Предъявление потребителям платежного документа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64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и проведение общих собраний собственников в МКД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16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Устранение аварийных повреждений внутридомовых инженерных систем холодного и горячего водоснабжения, водоотведения и внутридомовых систем отопления и электроснабжения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5943600"/>
          <a:ext cx="8305799" cy="622246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19200"/>
                <a:gridCol w="1219200"/>
                <a:gridCol w="990600"/>
                <a:gridCol w="1031810"/>
                <a:gridCol w="1101789"/>
              </a:tblGrid>
              <a:tr h="2645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 по п.1.1.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32749,81</a:t>
                      </a:r>
                      <a:endParaRPr lang="ru-RU" sz="12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361223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96165,56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256805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365807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373276,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968" name="Group 336"/>
          <p:cNvGraphicFramePr>
            <a:graphicFrameLocks noGrp="1"/>
          </p:cNvGraphicFramePr>
          <p:nvPr>
            <p:ph type="tbl" idx="1"/>
          </p:nvPr>
        </p:nvGraphicFramePr>
        <p:xfrm>
          <a:off x="304800" y="0"/>
          <a:ext cx="8534398" cy="5852160"/>
        </p:xfrm>
        <a:graphic>
          <a:graphicData uri="http://schemas.openxmlformats.org/drawingml/2006/table">
            <a:tbl>
              <a:tblPr/>
              <a:tblGrid>
                <a:gridCol w="445273"/>
                <a:gridCol w="5998329"/>
                <a:gridCol w="2090796"/>
              </a:tblGrid>
              <a:tr h="27316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АВАРИЙНО-ДИСПЕТЧЕРСКОЕ ОБСЛУЖИВАНИЕ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7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и выполнение аварийно-диспетчерской службой заявок собственников и пользователей помещений в многоквартирном  доме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7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Техническое обслуживание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общедомовых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коммуникаций, технических устройств и строительных конструкций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90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Контроль параметров воды (расхода, качества) и незамедлительное принятие мер к восстановлению требуемых параметров  водоснабжения и герметичности систем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7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Контроль состояния герметичности участков трубопроводов и соединительных элементов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7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Контроль состояния элементов внутренней канализации, канализационных вытяжек, внутреннего водостока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49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исправности, работоспособности, регулировка и техническое обслуживание запорной арматуры, контрольно-измерительных приборов, автоматических регуляторов и устройств, коллективных (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общедомовых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приборов учета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7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Предоставление потребителю коммунальных услуг в необходимых для него объемах и надлежащего качества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90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Осуществление технического обслуживания внутридомовых инженерных систем, с использованием которых предоставляются коммунальные услуги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86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Контроль за работой внутридомовых инженерных систем многоквартирных домов, регистрация и выполнение заявок собственников и пользователей помещений в многоквартирных домах об устранении неисправностей и повреждений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Ликвидация аварийных ситацаций по внутридомовой инженерной системе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6019800"/>
          <a:ext cx="8305799" cy="622246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19200"/>
                <a:gridCol w="1219200"/>
                <a:gridCol w="990600"/>
                <a:gridCol w="1031810"/>
                <a:gridCol w="1101789"/>
              </a:tblGrid>
              <a:tr h="2645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 по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п.1.2.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49124,70</a:t>
                      </a:r>
                      <a:endParaRPr lang="ru-RU" sz="12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541834,52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133748,44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398707,95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548711,98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559914,65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6"/>
          <p:cNvGraphicFramePr>
            <a:graphicFrameLocks/>
          </p:cNvGraphicFramePr>
          <p:nvPr/>
        </p:nvGraphicFramePr>
        <p:xfrm>
          <a:off x="533400" y="914400"/>
          <a:ext cx="8196262" cy="3918904"/>
        </p:xfrm>
        <a:graphic>
          <a:graphicData uri="http://schemas.openxmlformats.org/drawingml/2006/table">
            <a:tbl>
              <a:tblPr/>
              <a:tblGrid>
                <a:gridCol w="576262"/>
                <a:gridCol w="5611813"/>
                <a:gridCol w="2008187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1.3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. ПОДГОТОВКА МКД К ОТОПИТЕЛЬНОМУ СЕЗОНУ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систем водоснабжения для удаления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накипно-коррозионных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отложений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Удаление воздуха из системы отопления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Испытания на прочность и плотность (гидравлические испытания) узлов ввода и систем отопления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пробных пусконаладочных работ (пробные топки)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централизованных систем теплоснабжения для удаления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накипно-коррозионных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отложений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восстановительных работ для надлежащего содержания крыш, лестниц, внутренней оттелки,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Прочистка ливневой канализации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август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Утепление  закрытия входов а так же утепление наружных сетей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сентябрь-октябрь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5181600"/>
          <a:ext cx="8305799" cy="622246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19200"/>
                <a:gridCol w="1219200"/>
                <a:gridCol w="990600"/>
                <a:gridCol w="1031810"/>
                <a:gridCol w="1101789"/>
              </a:tblGrid>
              <a:tr h="2645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 по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п.1.3.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35089,07</a:t>
                      </a:r>
                      <a:endParaRPr lang="ru-RU" sz="12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100339,72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55728,51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73834,8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101613,3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103687,89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48"/>
          <p:cNvGraphicFramePr>
            <a:graphicFrameLocks/>
          </p:cNvGraphicFramePr>
          <p:nvPr/>
        </p:nvGraphicFramePr>
        <p:xfrm>
          <a:off x="457200" y="457200"/>
          <a:ext cx="8458200" cy="5613174"/>
        </p:xfrm>
        <a:graphic>
          <a:graphicData uri="http://schemas.openxmlformats.org/drawingml/2006/table">
            <a:tbl>
              <a:tblPr/>
              <a:tblGrid>
                <a:gridCol w="469981"/>
                <a:gridCol w="2312321"/>
                <a:gridCol w="2003258"/>
                <a:gridCol w="1891966"/>
                <a:gridCol w="1780674"/>
              </a:tblGrid>
              <a:tr h="4185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Израсходовано в рамках выполнения текущих ремонтных работ в течении года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31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Ломоносова 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35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Спецодежда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4614,5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35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Инвентарь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6182,8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5889,8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1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Текущие ремонтные работы в том числе строительные расходные материалы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90825,5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86521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13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Страхование лифтов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31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Дератизация / дезинфекция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1513,8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0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Сброс снега с крыши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04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Вывоз снега с дворовой территории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04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Сантехнические материалы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42385,2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40376,4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77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161871,3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140343,7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48"/>
          <p:cNvGraphicFramePr>
            <a:graphicFrameLocks/>
          </p:cNvGraphicFramePr>
          <p:nvPr/>
        </p:nvGraphicFramePr>
        <p:xfrm>
          <a:off x="228600" y="69282"/>
          <a:ext cx="8915400" cy="6788718"/>
        </p:xfrm>
        <a:graphic>
          <a:graphicData uri="http://schemas.openxmlformats.org/drawingml/2006/table">
            <a:tbl>
              <a:tblPr/>
              <a:tblGrid>
                <a:gridCol w="353568"/>
                <a:gridCol w="1475232"/>
                <a:gridCol w="1549103"/>
                <a:gridCol w="1325880"/>
                <a:gridCol w="1316017"/>
                <a:gridCol w="1220447"/>
                <a:gridCol w="1675153"/>
              </a:tblGrid>
              <a:tr h="32913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Израсходовано в рамках выполнения текущих ремонтных работ в течении года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17/2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19/1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21/1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Спецодежда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3012,6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2332,7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Инвентарь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3845,2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7793,5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2977,3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4732,1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615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Текущие ремонтные работы в том числе строительные расходные материалы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56485,6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114486,7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43737,2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69514,6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Страхование лифтов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0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Дератизация / дезинфекция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1941,40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3908,10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1152,6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Сброс снега с крыши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1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Вывоз снега с дворовой территории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Сантехнические материалы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26360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53427,1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20410,7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32440,1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670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100294,8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199351,4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72686,90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132716,8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Косметический и текущий ремонт  общего имущества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447800"/>
          <a:ext cx="8610599" cy="5223897"/>
        </p:xfrm>
        <a:graphic>
          <a:graphicData uri="http://schemas.openxmlformats.org/drawingml/2006/table">
            <a:tbl>
              <a:tblPr/>
              <a:tblGrid>
                <a:gridCol w="1767376"/>
                <a:gridCol w="1201660"/>
                <a:gridCol w="1111927"/>
                <a:gridCol w="1158744"/>
                <a:gridCol w="1154843"/>
                <a:gridCol w="998783"/>
                <a:gridCol w="1217266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Виды работ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Очистка старой краски стен в подъездах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467137,3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258409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Покраска потолков в подъездах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Покраска стен верхняя / нижняя часть 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Покраска перил 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47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Покраска сапожков и плинтусов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Покраска эл. щитовой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Шпатлевка стен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Штукатурка стен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Грунтовка потолка 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Грунтовка стен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Замена плитки  в подъездах 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13329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Утепление межпанельных швов 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44600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Ремонт кровли (мембрана, гидроизол)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40000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Затраты на обслуживание приборов учета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1676399"/>
          <a:ext cx="8458200" cy="3124200"/>
        </p:xfrm>
        <a:graphic>
          <a:graphicData uri="http://schemas.openxmlformats.org/drawingml/2006/table">
            <a:tbl>
              <a:tblPr/>
              <a:tblGrid>
                <a:gridCol w="2238935"/>
                <a:gridCol w="2238935"/>
                <a:gridCol w="1990165"/>
                <a:gridCol w="1990165"/>
              </a:tblGrid>
              <a:tr h="1022166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Замена вычислителя ГВС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ВЗЛЕТ РСВ 440Л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Замена вычислителя ВЗЛЕТ ТСРВ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024М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28700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ВЗЛЕТ ЭРСВ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60000</a:t>
                      </a:r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Поверка вычислителей ПРЭМ 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7000</a:t>
                      </a:r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752600"/>
          <a:ext cx="8839200" cy="2476375"/>
        </p:xfrm>
        <a:graphic>
          <a:graphicData uri="http://schemas.openxmlformats.org/drawingml/2006/table">
            <a:tbl>
              <a:tblPr/>
              <a:tblGrid>
                <a:gridCol w="491067"/>
                <a:gridCol w="6660650"/>
                <a:gridCol w="1687483"/>
              </a:tblGrid>
              <a:tr h="2813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Обслуживание КПУ  ХВС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проверки состояния приборов учета и достоверности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потребления энергоресурсов по МКД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1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съёма показаний индивидуальных и общих (квартирных), вести журнал учета показаний указанных приборов учета для использования их при расчете размера платы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коммунальные услуги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Ежемесячно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136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снятие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показании коллективного 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общедомового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прибора учета в период с 23-го по 25-е текущего месяца и заносить полученные показания в журнал учета показаний для последующего расчета с поставщиками услуг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Ежемесячно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6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исправной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эксплуатации коллективного 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общедомового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прибора учета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4648200"/>
          <a:ext cx="8305801" cy="838200"/>
        </p:xfrm>
        <a:graphic>
          <a:graphicData uri="http://schemas.openxmlformats.org/drawingml/2006/table">
            <a:tbl>
              <a:tblPr/>
              <a:tblGrid>
                <a:gridCol w="1566161"/>
                <a:gridCol w="1566161"/>
                <a:gridCol w="1392143"/>
                <a:gridCol w="1392143"/>
                <a:gridCol w="1131116"/>
                <a:gridCol w="1258077"/>
              </a:tblGrid>
              <a:tr h="54701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 по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п.2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18114,27</a:t>
                      </a:r>
                      <a:endParaRPr lang="ru-RU" sz="1200" b="1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29878,09</a:t>
                      </a:r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14122,91</a:t>
                      </a:r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21507,81</a:t>
                      </a:r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27183,72</a:t>
                      </a:r>
                      <a:endParaRPr lang="ru-RU" sz="12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/>
              <a:t>Отчет финансовой деятельности 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ru-RU" sz="2000" dirty="0" smtClean="0"/>
              <a:t>Общая информация об оказании услуг (выполнении работ) по содержанию и текущему ремонту общего имущества</a:t>
            </a:r>
          </a:p>
        </p:txBody>
      </p:sp>
      <p:graphicFrame>
        <p:nvGraphicFramePr>
          <p:cNvPr id="47232" name="Group 128"/>
          <p:cNvGraphicFramePr>
            <a:graphicFrameLocks noGrp="1"/>
          </p:cNvGraphicFramePr>
          <p:nvPr/>
        </p:nvGraphicFramePr>
        <p:xfrm>
          <a:off x="457200" y="1600200"/>
          <a:ext cx="8382000" cy="4800594"/>
        </p:xfrm>
        <a:graphic>
          <a:graphicData uri="http://schemas.openxmlformats.org/drawingml/2006/table">
            <a:tbl>
              <a:tblPr/>
              <a:tblGrid>
                <a:gridCol w="5975450"/>
                <a:gridCol w="2406550"/>
              </a:tblGrid>
              <a:tr h="66763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услуги (работы) по содержанию и текущему ремонту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9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17/2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Всего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2406326,97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1646618,61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759708,36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Всего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3337584,90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1989275,21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1348309,69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 /1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Всего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1560212,21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935174,38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625037,83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21"/>
          <p:cNvGraphicFramePr>
            <a:graphicFrameLocks/>
          </p:cNvGraphicFramePr>
          <p:nvPr/>
        </p:nvGraphicFramePr>
        <p:xfrm>
          <a:off x="0" y="1"/>
          <a:ext cx="9144000" cy="2438398"/>
        </p:xfrm>
        <a:graphic>
          <a:graphicData uri="http://schemas.openxmlformats.org/drawingml/2006/table">
            <a:tbl>
              <a:tblPr/>
              <a:tblGrid>
                <a:gridCol w="591731"/>
                <a:gridCol w="7028269"/>
                <a:gridCol w="1524000"/>
              </a:tblGrid>
              <a:tr h="24647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 ТЕХНИЧЕСКОЕ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ОБСЛУЖИВАНИЕ ЭЛЕКТРООБОРУДОВАНИЯ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47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Осмотры и обеспечение работоспособного состояния систем  освещения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02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внутридомовых электрических сетей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7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и обеспечение работоспособности устройств защитного отключения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50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устранения аварий в соответствии с установленными предельными сроками на внутридомовых инженерных системах в многоквартирном доме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7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заземления оболочки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электрокабеля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, оборудования (насосы, щитовые и др.)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47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силовых и осветительных установок, электрических установок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491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Замеры сопротивления изоляции проводов, трубопроводов. проверка заземления оболочки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электрокабеля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, оборудования (насосы, щитовые вентиляторы и др.)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09600" y="2438400"/>
          <a:ext cx="8305799" cy="622246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19200"/>
                <a:gridCol w="1219200"/>
                <a:gridCol w="990600"/>
                <a:gridCol w="1031810"/>
                <a:gridCol w="1101789"/>
              </a:tblGrid>
              <a:tr h="2645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84449,34</a:t>
                      </a:r>
                      <a:endParaRPr lang="ru-RU" sz="12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93621,48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45126,71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69263,45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89231,93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90249,54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Group 121"/>
          <p:cNvGraphicFramePr>
            <a:graphicFrameLocks/>
          </p:cNvGraphicFramePr>
          <p:nvPr/>
        </p:nvGraphicFramePr>
        <p:xfrm>
          <a:off x="0" y="3200400"/>
          <a:ext cx="9144000" cy="2956560"/>
        </p:xfrm>
        <a:graphic>
          <a:graphicData uri="http://schemas.openxmlformats.org/drawingml/2006/table">
            <a:tbl>
              <a:tblPr/>
              <a:tblGrid>
                <a:gridCol w="591731"/>
                <a:gridCol w="7028269"/>
                <a:gridCol w="1524000"/>
              </a:tblGrid>
              <a:tr h="36782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Проверка состояния приборов учета и достоверности предоставленных потребителями сведений об их показаниях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8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жемесячн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ая снятие и передача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показани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й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коллективного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общедомового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 прибора учета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82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Обеспечение эксплуатации и / или  ввода в эксплуатацию коллективного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общедомового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 прибора учета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7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договорных обязательств по электрическим сетям  в том числе сверка договорных объемов потребления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Сверка расчет объема электрической энергии на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общедомовые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нужды,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7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взаимодействия сторон при поступлении жалоб потребителей на качество / объем предоставляемой услуги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контроля незаконно подключенных от внутридомовых сетей объектов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Ведение технической документации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7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в целях недопущения образования задолженности потребителей за КУ при наличии оснований введение приостановления или ограничения электроснабжения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600" y="6235754"/>
          <a:ext cx="8305799" cy="622246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19200"/>
                <a:gridCol w="1219200"/>
                <a:gridCol w="990600"/>
                <a:gridCol w="1031810"/>
                <a:gridCol w="1101789"/>
              </a:tblGrid>
              <a:tr h="2645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56299,56</a:t>
                      </a:r>
                      <a:endParaRPr lang="ru-RU" sz="12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140432,21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67690,05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103895,17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133847,88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135374,30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1600200"/>
          <a:ext cx="8458199" cy="4267200"/>
        </p:xfrm>
        <a:graphic>
          <a:graphicData uri="http://schemas.openxmlformats.org/drawingml/2006/table">
            <a:tbl>
              <a:tblPr/>
              <a:tblGrid>
                <a:gridCol w="1396767"/>
                <a:gridCol w="1396767"/>
                <a:gridCol w="1241571"/>
                <a:gridCol w="1241571"/>
                <a:gridCol w="1008776"/>
                <a:gridCol w="1050742"/>
                <a:gridCol w="1122005"/>
              </a:tblGrid>
              <a:tr h="635344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Израсходовано в рамках  технического обслуживания электрооборудования 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 по п.1.1.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Спецодежда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239,1</a:t>
                      </a:r>
                      <a:endParaRPr lang="ru-RU" sz="14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484,7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185,2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294,3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384,5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366,3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Инвентарь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99,8</a:t>
                      </a:r>
                      <a:endParaRPr lang="ru-RU" sz="14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202,3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77,3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122,8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160,5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152,9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Электроматериалы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13180</a:t>
                      </a:r>
                      <a:endParaRPr lang="ru-RU" sz="14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26713,6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10205,4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16220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21192,6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20188,2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Обезвреживание ртутьсодержащих ламп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1382</a:t>
                      </a:r>
                      <a:endParaRPr lang="ru-RU" sz="14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2801,1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1070,1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1700,8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2222,2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2116,9</a:t>
                      </a:r>
                      <a:endParaRPr lang="ru-RU" sz="14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6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14900</a:t>
                      </a:r>
                      <a:endParaRPr lang="ru-RU" sz="1400" b="1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30204,7</a:t>
                      </a:r>
                      <a:endParaRPr lang="ru-RU" sz="14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11538</a:t>
                      </a:r>
                      <a:endParaRPr lang="ru-RU" sz="14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18371,1</a:t>
                      </a:r>
                      <a:endParaRPr lang="ru-RU" sz="14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23959,8</a:t>
                      </a:r>
                      <a:endParaRPr lang="ru-RU" sz="14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22824,3</a:t>
                      </a:r>
                      <a:endParaRPr lang="ru-RU" sz="1400" b="1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171" name="Group 395"/>
          <p:cNvGraphicFramePr>
            <a:graphicFrameLocks noGrp="1"/>
          </p:cNvGraphicFramePr>
          <p:nvPr>
            <p:ph type="tbl" idx="1"/>
          </p:nvPr>
        </p:nvGraphicFramePr>
        <p:xfrm>
          <a:off x="533400" y="1219200"/>
          <a:ext cx="8229600" cy="4206240"/>
        </p:xfrm>
        <a:graphic>
          <a:graphicData uri="http://schemas.openxmlformats.org/drawingml/2006/table">
            <a:tbl>
              <a:tblPr/>
              <a:tblGrid>
                <a:gridCol w="987425"/>
                <a:gridCol w="5226050"/>
                <a:gridCol w="2016125"/>
              </a:tblGrid>
              <a:tr h="23177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.УБОРКА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МЕСТ ОБЩЕГО ПОЛЬЗОВАНИЯ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влажная уборка полов  и лифтовых кабин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Сухая уборка полов  и лифтовых кабин,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Влажная протирка перил лестниц,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квартал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Влажная протирка оконных решеток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квартал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Сухая  уборка тамбуров, галерей, лифтовых площадок и лифтовых холлов, лестничных площадок и маршей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влажная уборка тамбуров, , галерей, лифтовых площадок и лифтовых холлов, лестничных площадок и маршей, пандусов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дератизации помещений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влажная уборка стен лифтовых кабин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Сухая уборка стен лифтовых кабин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Влажная протирка почтовых ящиков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квартал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Влажная протирка подоконников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квартал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Мытье окон, дверей и стен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Управление по благоустройству и сан. очистке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течении года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0" y="5791200"/>
          <a:ext cx="8305799" cy="622246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19200"/>
                <a:gridCol w="1219200"/>
                <a:gridCol w="990600"/>
                <a:gridCol w="1031810"/>
                <a:gridCol w="1101789"/>
              </a:tblGrid>
              <a:tr h="2645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 и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накладные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за 2017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277487,04</a:t>
                      </a:r>
                      <a:endParaRPr lang="ru-RU" sz="12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475426,82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222962,6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338193,28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461997,2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453956,79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359" name="Group 535"/>
          <p:cNvGraphicFramePr>
            <a:graphicFrameLocks noGrp="1"/>
          </p:cNvGraphicFramePr>
          <p:nvPr>
            <p:ph/>
          </p:nvPr>
        </p:nvGraphicFramePr>
        <p:xfrm>
          <a:off x="228600" y="422275"/>
          <a:ext cx="8915399" cy="4804530"/>
        </p:xfrm>
        <a:graphic>
          <a:graphicData uri="http://schemas.openxmlformats.org/drawingml/2006/table">
            <a:tbl>
              <a:tblPr/>
              <a:tblGrid>
                <a:gridCol w="391026"/>
                <a:gridCol w="6340238"/>
                <a:gridCol w="2184135"/>
              </a:tblGrid>
              <a:tr h="21291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СОДЕРЖАНИЕ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ДВОРОВОЙ ТЕРРИТОРИИ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65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Сдвигание свежевыпавшего снега и очистка придомовой территории от снега и льда при наличии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колейности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 свыше 5 см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Уборка контейнерных площадок, расположенных на придомовой территории общего имущества многоквартирного дома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Очистка урн от мусора (зима),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крыльца и площадки перед входом в подъезд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Промывка урн (лето)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газонов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Выкашивание газонов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месяц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97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Очистка систем защиты от грязи (металлических решеток, ячеистых покрытий, приямков, текстильных матов)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Подметание и уборка придомовой территории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Промывка урн (зима)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14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мест накопления бытовых отходов, сбор отходов I - IV классов опасности (отработанных ртутьсодержащих ламп и др.) и их передача в специализированные организации, имеющие лицензии на осуществление деятельности по сбору, использованию, обезвреживанию, транспортированию и размещению таких отходов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Очистка придомовой территории от снега наносного происхождения (или подметание такой территории, свободной от снежного покрова)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Очистка придомовой территории от наледи и льда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Уборка крыльца и площадки перед входом в подъезд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Очистка урн от мусора (лето)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1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очистка металлической решетки и приямка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5486400"/>
          <a:ext cx="8686801" cy="617165"/>
        </p:xfrm>
        <a:graphic>
          <a:graphicData uri="http://schemas.openxmlformats.org/drawingml/2006/table">
            <a:tbl>
              <a:tblPr/>
              <a:tblGrid>
                <a:gridCol w="1295400"/>
                <a:gridCol w="1573636"/>
                <a:gridCol w="1275127"/>
                <a:gridCol w="1189837"/>
                <a:gridCol w="1121330"/>
                <a:gridCol w="1079141"/>
                <a:gridCol w="1152330"/>
              </a:tblGrid>
              <a:tr h="36467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работ.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Пояркова 17/2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19/1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21/1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Пояркова 23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Ломоносова 29 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82" marR="6482" marT="64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109266,43</a:t>
                      </a:r>
                      <a:endParaRPr lang="ru-RU" sz="1200" dirty="0"/>
                    </a:p>
                  </a:txBody>
                  <a:tcPr marL="6482" marR="6482" marT="6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226668,27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103596,26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162733,02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223484,08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189736,3</a:t>
                      </a:r>
                      <a:endParaRPr lang="ru-RU" sz="1200" dirty="0"/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9283"/>
          <a:ext cx="8915400" cy="6636317"/>
        </p:xfrm>
        <a:graphic>
          <a:graphicData uri="http://schemas.openxmlformats.org/drawingml/2006/table">
            <a:tbl>
              <a:tblPr/>
              <a:tblGrid>
                <a:gridCol w="294142"/>
                <a:gridCol w="1227281"/>
                <a:gridCol w="1103031"/>
                <a:gridCol w="1094826"/>
                <a:gridCol w="928920"/>
                <a:gridCol w="1480000"/>
                <a:gridCol w="1393600"/>
                <a:gridCol w="1393600"/>
              </a:tblGrid>
              <a:tr h="395296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Израсходовано в рамках  содержания дворовой территории и уборки мест общего пользования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17/2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19/1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21/1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23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Ломоносова 29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8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Спецодежда уборщицы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1756,6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2295,1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2186,3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Инвентарь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уборщицы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1289,4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2613,4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998,4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2073,2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49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Материалы (тряпки, перчатки, пакеты для мусора, салфетки, полотенца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4020,3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6094,8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2564,3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8486,3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6248,5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6094,6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Моющие средства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5158,1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7655,8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6305,6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11895,2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17975,2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9338,9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19485,5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17086,8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10467,5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8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Спецодежда дворники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3000,22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6080,93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2323,09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3692,44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4824,17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4595,53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3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Инвентарь дворники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2792,27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5659,46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2162,08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3436,34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4489,81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4277,02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3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Материалы (перчатки, мешки, дорожки, коврики)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5648,56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11448,67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4373,72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6951,46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9082,55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8652,10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3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11441,05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23189,06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8858,89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14080,24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18396,53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17535,65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9283"/>
          <a:ext cx="8915400" cy="6771225"/>
        </p:xfrm>
        <a:graphic>
          <a:graphicData uri="http://schemas.openxmlformats.org/drawingml/2006/table">
            <a:tbl>
              <a:tblPr/>
              <a:tblGrid>
                <a:gridCol w="294142"/>
                <a:gridCol w="1227281"/>
                <a:gridCol w="1103031"/>
                <a:gridCol w="1094826"/>
                <a:gridCol w="1015320"/>
                <a:gridCol w="1393600"/>
                <a:gridCol w="1393600"/>
                <a:gridCol w="1393600"/>
              </a:tblGrid>
              <a:tr h="395296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Израсходовано в рамках  благоустройства дворовых территорий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17/2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19/1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21/1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23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Ломоносова 29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Монтаж ограждений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Покраска перил, бордюров и мусорных баков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3238,51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6563,91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2507,60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3985,50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5247,33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4960,53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98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Завоз земли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5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Завоз песка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8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Высадка деревьев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3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Высадка цветов 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3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МАФ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3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Реализация проектов по благоустройству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746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41338,51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25638,91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17282,6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22885,5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25522,33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52060,53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Отчет по коммунальным услугам за 2017 г.</a:t>
            </a:r>
            <a:br>
              <a:rPr lang="ru-RU" sz="2000" b="1" dirty="0" smtClean="0"/>
            </a:br>
            <a:r>
              <a:rPr lang="ru-RU" sz="2000" b="1" dirty="0" smtClean="0"/>
              <a:t>Пояркова 17/2 </a:t>
            </a:r>
          </a:p>
        </p:txBody>
      </p:sp>
      <p:sp>
        <p:nvSpPr>
          <p:cNvPr id="14409" name="Line 556"/>
          <p:cNvSpPr>
            <a:spLocks noChangeShapeType="1"/>
          </p:cNvSpPr>
          <p:nvPr/>
        </p:nvSpPr>
        <p:spPr bwMode="auto">
          <a:xfrm>
            <a:off x="5283200" y="-990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0" name="Line 561"/>
          <p:cNvSpPr>
            <a:spLocks noChangeShapeType="1"/>
          </p:cNvSpPr>
          <p:nvPr/>
        </p:nvSpPr>
        <p:spPr bwMode="auto">
          <a:xfrm>
            <a:off x="5283200" y="-990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1" name="Line 562"/>
          <p:cNvSpPr>
            <a:spLocks noChangeShapeType="1"/>
          </p:cNvSpPr>
          <p:nvPr/>
        </p:nvSpPr>
        <p:spPr bwMode="auto">
          <a:xfrm>
            <a:off x="5314950" y="-990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2" name="Line 566"/>
          <p:cNvSpPr>
            <a:spLocks noChangeShapeType="1"/>
          </p:cNvSpPr>
          <p:nvPr/>
        </p:nvSpPr>
        <p:spPr bwMode="auto">
          <a:xfrm>
            <a:off x="5314950" y="-990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3" name="Line 567"/>
          <p:cNvSpPr>
            <a:spLocks noChangeShapeType="1"/>
          </p:cNvSpPr>
          <p:nvPr/>
        </p:nvSpPr>
        <p:spPr bwMode="auto">
          <a:xfrm>
            <a:off x="5346700" y="-990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4" name="Line 570"/>
          <p:cNvSpPr>
            <a:spLocks noChangeShapeType="1"/>
          </p:cNvSpPr>
          <p:nvPr/>
        </p:nvSpPr>
        <p:spPr bwMode="auto">
          <a:xfrm>
            <a:off x="5346700" y="-990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5" name="Line 593"/>
          <p:cNvSpPr>
            <a:spLocks noChangeShapeType="1"/>
          </p:cNvSpPr>
          <p:nvPr/>
        </p:nvSpPr>
        <p:spPr bwMode="auto">
          <a:xfrm>
            <a:off x="5283200" y="-18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6" name="Line 600"/>
          <p:cNvSpPr>
            <a:spLocks noChangeShapeType="1"/>
          </p:cNvSpPr>
          <p:nvPr/>
        </p:nvSpPr>
        <p:spPr bwMode="auto">
          <a:xfrm>
            <a:off x="5283200" y="-18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7" name="Line 601"/>
          <p:cNvSpPr>
            <a:spLocks noChangeShapeType="1"/>
          </p:cNvSpPr>
          <p:nvPr/>
        </p:nvSpPr>
        <p:spPr bwMode="auto">
          <a:xfrm>
            <a:off x="5314950" y="-18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8" name="Line 607"/>
          <p:cNvSpPr>
            <a:spLocks noChangeShapeType="1"/>
          </p:cNvSpPr>
          <p:nvPr/>
        </p:nvSpPr>
        <p:spPr bwMode="auto">
          <a:xfrm>
            <a:off x="5314950" y="-18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9" name="Line 608"/>
          <p:cNvSpPr>
            <a:spLocks noChangeShapeType="1"/>
          </p:cNvSpPr>
          <p:nvPr/>
        </p:nvSpPr>
        <p:spPr bwMode="auto">
          <a:xfrm>
            <a:off x="5346700" y="-18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0" name="Line 611"/>
          <p:cNvSpPr>
            <a:spLocks noChangeShapeType="1"/>
          </p:cNvSpPr>
          <p:nvPr/>
        </p:nvSpPr>
        <p:spPr bwMode="auto">
          <a:xfrm>
            <a:off x="5346700" y="-18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1" name="Line 634"/>
          <p:cNvSpPr>
            <a:spLocks noChangeShapeType="1"/>
          </p:cNvSpPr>
          <p:nvPr/>
        </p:nvSpPr>
        <p:spPr bwMode="auto">
          <a:xfrm>
            <a:off x="5283200" y="63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2" name="Line 641"/>
          <p:cNvSpPr>
            <a:spLocks noChangeShapeType="1"/>
          </p:cNvSpPr>
          <p:nvPr/>
        </p:nvSpPr>
        <p:spPr bwMode="auto">
          <a:xfrm>
            <a:off x="5283200" y="63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3" name="Line 642"/>
          <p:cNvSpPr>
            <a:spLocks noChangeShapeType="1"/>
          </p:cNvSpPr>
          <p:nvPr/>
        </p:nvSpPr>
        <p:spPr bwMode="auto">
          <a:xfrm>
            <a:off x="5314950" y="63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4" name="Line 648"/>
          <p:cNvSpPr>
            <a:spLocks noChangeShapeType="1"/>
          </p:cNvSpPr>
          <p:nvPr/>
        </p:nvSpPr>
        <p:spPr bwMode="auto">
          <a:xfrm>
            <a:off x="5314950" y="63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5" name="Line 649"/>
          <p:cNvSpPr>
            <a:spLocks noChangeShapeType="1"/>
          </p:cNvSpPr>
          <p:nvPr/>
        </p:nvSpPr>
        <p:spPr bwMode="auto">
          <a:xfrm>
            <a:off x="5346700" y="63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6" name="Line 652"/>
          <p:cNvSpPr>
            <a:spLocks noChangeShapeType="1"/>
          </p:cNvSpPr>
          <p:nvPr/>
        </p:nvSpPr>
        <p:spPr bwMode="auto">
          <a:xfrm>
            <a:off x="5346700" y="63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7" name="Line 675"/>
          <p:cNvSpPr>
            <a:spLocks noChangeShapeType="1"/>
          </p:cNvSpPr>
          <p:nvPr/>
        </p:nvSpPr>
        <p:spPr bwMode="auto">
          <a:xfrm>
            <a:off x="5283200" y="307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8" name="Line 682"/>
          <p:cNvSpPr>
            <a:spLocks noChangeShapeType="1"/>
          </p:cNvSpPr>
          <p:nvPr/>
        </p:nvSpPr>
        <p:spPr bwMode="auto">
          <a:xfrm>
            <a:off x="5283200" y="307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9" name="Line 683"/>
          <p:cNvSpPr>
            <a:spLocks noChangeShapeType="1"/>
          </p:cNvSpPr>
          <p:nvPr/>
        </p:nvSpPr>
        <p:spPr bwMode="auto">
          <a:xfrm>
            <a:off x="5314950" y="307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0" name="Line 689"/>
          <p:cNvSpPr>
            <a:spLocks noChangeShapeType="1"/>
          </p:cNvSpPr>
          <p:nvPr/>
        </p:nvSpPr>
        <p:spPr bwMode="auto">
          <a:xfrm>
            <a:off x="5314950" y="307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1" name="Line 690"/>
          <p:cNvSpPr>
            <a:spLocks noChangeShapeType="1"/>
          </p:cNvSpPr>
          <p:nvPr/>
        </p:nvSpPr>
        <p:spPr bwMode="auto">
          <a:xfrm>
            <a:off x="5346700" y="307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2" name="Line 693"/>
          <p:cNvSpPr>
            <a:spLocks noChangeShapeType="1"/>
          </p:cNvSpPr>
          <p:nvPr/>
        </p:nvSpPr>
        <p:spPr bwMode="auto">
          <a:xfrm>
            <a:off x="5346700" y="307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3" name="Line 716"/>
          <p:cNvSpPr>
            <a:spLocks noChangeShapeType="1"/>
          </p:cNvSpPr>
          <p:nvPr/>
        </p:nvSpPr>
        <p:spPr bwMode="auto">
          <a:xfrm>
            <a:off x="5283200" y="552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4" name="Line 723"/>
          <p:cNvSpPr>
            <a:spLocks noChangeShapeType="1"/>
          </p:cNvSpPr>
          <p:nvPr/>
        </p:nvSpPr>
        <p:spPr bwMode="auto">
          <a:xfrm>
            <a:off x="5283200" y="552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5" name="Line 724"/>
          <p:cNvSpPr>
            <a:spLocks noChangeShapeType="1"/>
          </p:cNvSpPr>
          <p:nvPr/>
        </p:nvSpPr>
        <p:spPr bwMode="auto">
          <a:xfrm>
            <a:off x="5314950" y="552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6" name="Line 730"/>
          <p:cNvSpPr>
            <a:spLocks noChangeShapeType="1"/>
          </p:cNvSpPr>
          <p:nvPr/>
        </p:nvSpPr>
        <p:spPr bwMode="auto">
          <a:xfrm>
            <a:off x="5314950" y="552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7" name="Line 731"/>
          <p:cNvSpPr>
            <a:spLocks noChangeShapeType="1"/>
          </p:cNvSpPr>
          <p:nvPr/>
        </p:nvSpPr>
        <p:spPr bwMode="auto">
          <a:xfrm>
            <a:off x="5346700" y="552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8" name="Line 734"/>
          <p:cNvSpPr>
            <a:spLocks noChangeShapeType="1"/>
          </p:cNvSpPr>
          <p:nvPr/>
        </p:nvSpPr>
        <p:spPr bwMode="auto">
          <a:xfrm>
            <a:off x="5346700" y="552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9" name="Line 757"/>
          <p:cNvSpPr>
            <a:spLocks noChangeShapeType="1"/>
          </p:cNvSpPr>
          <p:nvPr/>
        </p:nvSpPr>
        <p:spPr bwMode="auto">
          <a:xfrm>
            <a:off x="5283200" y="796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0" name="Line 764"/>
          <p:cNvSpPr>
            <a:spLocks noChangeShapeType="1"/>
          </p:cNvSpPr>
          <p:nvPr/>
        </p:nvSpPr>
        <p:spPr bwMode="auto">
          <a:xfrm>
            <a:off x="5283200" y="796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1" name="Line 765"/>
          <p:cNvSpPr>
            <a:spLocks noChangeShapeType="1"/>
          </p:cNvSpPr>
          <p:nvPr/>
        </p:nvSpPr>
        <p:spPr bwMode="auto">
          <a:xfrm>
            <a:off x="5314950" y="796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2" name="Line 771"/>
          <p:cNvSpPr>
            <a:spLocks noChangeShapeType="1"/>
          </p:cNvSpPr>
          <p:nvPr/>
        </p:nvSpPr>
        <p:spPr bwMode="auto">
          <a:xfrm>
            <a:off x="5314950" y="796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3" name="Line 772"/>
          <p:cNvSpPr>
            <a:spLocks noChangeShapeType="1"/>
          </p:cNvSpPr>
          <p:nvPr/>
        </p:nvSpPr>
        <p:spPr bwMode="auto">
          <a:xfrm>
            <a:off x="5346700" y="796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4" name="Line 775"/>
          <p:cNvSpPr>
            <a:spLocks noChangeShapeType="1"/>
          </p:cNvSpPr>
          <p:nvPr/>
        </p:nvSpPr>
        <p:spPr bwMode="auto">
          <a:xfrm>
            <a:off x="5346700" y="796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Rectangle 20"/>
          <p:cNvSpPr txBox="1">
            <a:spLocks noChangeArrowheads="1"/>
          </p:cNvSpPr>
          <p:nvPr/>
        </p:nvSpPr>
        <p:spPr>
          <a:xfrm>
            <a:off x="381000" y="6172200"/>
            <a:ext cx="38862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Начало периода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начало периода </a:t>
            </a:r>
            <a:r>
              <a:rPr lang="ru-RU" sz="2100" dirty="0" smtClean="0">
                <a:latin typeface="+mn-lt"/>
                <a:cs typeface="+mn-cs"/>
              </a:rPr>
              <a:t>679993 руб</a:t>
            </a:r>
            <a:r>
              <a:rPr lang="ru-RU" sz="2100" dirty="0">
                <a:latin typeface="+mn-lt"/>
                <a:cs typeface="+mn-cs"/>
              </a:rPr>
              <a:t>. </a:t>
            </a:r>
            <a:r>
              <a:rPr lang="ru-RU" sz="2100" dirty="0" smtClean="0">
                <a:latin typeface="+mn-lt"/>
                <a:cs typeface="+mn-cs"/>
              </a:rPr>
              <a:t>69</a:t>
            </a:r>
            <a:endParaRPr lang="ru-RU" sz="2100" dirty="0">
              <a:latin typeface="+mn-lt"/>
              <a:cs typeface="+mn-cs"/>
            </a:endParaRPr>
          </a:p>
        </p:txBody>
      </p:sp>
      <p:sp>
        <p:nvSpPr>
          <p:cNvPr id="42" name="Rectangle 21"/>
          <p:cNvSpPr txBox="1">
            <a:spLocks noChangeArrowheads="1"/>
          </p:cNvSpPr>
          <p:nvPr/>
        </p:nvSpPr>
        <p:spPr>
          <a:xfrm>
            <a:off x="4953000" y="6172200"/>
            <a:ext cx="36576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Конец периода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конец периода </a:t>
            </a:r>
            <a:r>
              <a:rPr lang="ru-RU" sz="2100" dirty="0" smtClean="0">
                <a:latin typeface="+mn-lt"/>
                <a:cs typeface="+mn-cs"/>
              </a:rPr>
              <a:t>926716 руб</a:t>
            </a:r>
            <a:r>
              <a:rPr lang="ru-RU" sz="2100" dirty="0">
                <a:latin typeface="+mn-lt"/>
                <a:cs typeface="+mn-cs"/>
              </a:rPr>
              <a:t>.  </a:t>
            </a:r>
            <a:r>
              <a:rPr lang="ru-RU" sz="2100" dirty="0" smtClean="0">
                <a:latin typeface="+mn-lt"/>
                <a:cs typeface="+mn-cs"/>
              </a:rPr>
              <a:t>20 </a:t>
            </a:r>
            <a:r>
              <a:rPr lang="ru-RU" sz="2100" dirty="0" smtClean="0">
                <a:latin typeface="+mn-lt"/>
                <a:cs typeface="+mn-cs"/>
              </a:rPr>
              <a:t>коп</a:t>
            </a:r>
            <a:r>
              <a:rPr lang="ru-RU" sz="2100" dirty="0"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44" name="Group 1046"/>
          <p:cNvGraphicFramePr>
            <a:graphicFrameLocks/>
          </p:cNvGraphicFramePr>
          <p:nvPr/>
        </p:nvGraphicFramePr>
        <p:xfrm>
          <a:off x="457200" y="457200"/>
          <a:ext cx="8229600" cy="2681605"/>
        </p:xfrm>
        <a:graphic>
          <a:graphicData uri="http://schemas.openxmlformats.org/drawingml/2006/table">
            <a:tbl>
              <a:tblPr/>
              <a:tblGrid>
                <a:gridCol w="2998788"/>
                <a:gridCol w="1714500"/>
                <a:gridCol w="1892300"/>
                <a:gridCol w="1624012"/>
              </a:tblGrid>
              <a:tr h="669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1855064,71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1750289,34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548876,08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354702,05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314267,50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61605,69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206375,07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182342,94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29723,83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232153,41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216695,63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32398,23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1089826,10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1030542,46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228048,86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178210,39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175471,35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26063,51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Group 1047"/>
          <p:cNvGraphicFramePr>
            <a:graphicFrameLocks/>
          </p:cNvGraphicFramePr>
          <p:nvPr/>
        </p:nvGraphicFramePr>
        <p:xfrm>
          <a:off x="304801" y="3352800"/>
          <a:ext cx="8610599" cy="2822174"/>
        </p:xfrm>
        <a:graphic>
          <a:graphicData uri="http://schemas.openxmlformats.org/drawingml/2006/table">
            <a:tbl>
              <a:tblPr/>
              <a:tblGrid>
                <a:gridCol w="2152650"/>
                <a:gridCol w="1707272"/>
                <a:gridCol w="1484586"/>
                <a:gridCol w="1633045"/>
                <a:gridCol w="1633046"/>
              </a:tblGrid>
              <a:tr h="4685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поставщиком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1913288,17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1069,93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гкалл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1430236,29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512072,06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370267,65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3173,73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323620,48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96402,32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341333,83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8002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291012,26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73092,50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9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265991,49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8363,46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231413,83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54683,02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952514,22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170877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681281,61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349066,64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1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233579,37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2217,16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243990,98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35759,52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Отчет по коммунальным услугам за 2017 г.</a:t>
            </a:r>
            <a:br>
              <a:rPr lang="ru-RU" sz="2000" b="1" dirty="0" smtClean="0"/>
            </a:br>
            <a:r>
              <a:rPr lang="ru-RU" sz="2000" b="1" dirty="0" smtClean="0"/>
              <a:t>Пояркова 19</a:t>
            </a:r>
          </a:p>
        </p:txBody>
      </p:sp>
      <p:graphicFrame>
        <p:nvGraphicFramePr>
          <p:cNvPr id="4" name="Group 1046"/>
          <p:cNvGraphicFramePr>
            <a:graphicFrameLocks/>
          </p:cNvGraphicFramePr>
          <p:nvPr/>
        </p:nvGraphicFramePr>
        <p:xfrm>
          <a:off x="533400" y="533400"/>
          <a:ext cx="8229600" cy="2681605"/>
        </p:xfrm>
        <a:graphic>
          <a:graphicData uri="http://schemas.openxmlformats.org/drawingml/2006/table">
            <a:tbl>
              <a:tblPr/>
              <a:tblGrid>
                <a:gridCol w="2998788"/>
                <a:gridCol w="1714500"/>
                <a:gridCol w="1892300"/>
                <a:gridCol w="1624012"/>
              </a:tblGrid>
              <a:tr h="669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3120208,25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3058144,99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471358,31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419455,98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410064,05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291994,68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280863,59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17468,77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317768,84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311017,17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25942,47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1306182,08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1230587,19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186971,48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10389,87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11498,93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047"/>
          <p:cNvGraphicFramePr>
            <a:graphicFrameLocks/>
          </p:cNvGraphicFramePr>
          <p:nvPr/>
        </p:nvGraphicFramePr>
        <p:xfrm>
          <a:off x="0" y="3352800"/>
          <a:ext cx="8839199" cy="2667000"/>
        </p:xfrm>
        <a:graphic>
          <a:graphicData uri="http://schemas.openxmlformats.org/drawingml/2006/table">
            <a:tbl>
              <a:tblPr/>
              <a:tblGrid>
                <a:gridCol w="2209800"/>
                <a:gridCol w="1752598"/>
                <a:gridCol w="1524000"/>
                <a:gridCol w="1676400"/>
                <a:gridCol w="1676401"/>
              </a:tblGrid>
              <a:tr h="5161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поставщиком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2771721,46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1536,91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гкалл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1906778,72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954053,04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969477,51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8282,76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740000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300904,04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385461,69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8985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413136,83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103766,09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9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356900,75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11279,79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316756,51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74849,47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1466224,31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263225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1195853,32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374234,58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1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13617,95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129,26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14224,95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2084,82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228600" y="6172200"/>
            <a:ext cx="35814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Начало периода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начало периода </a:t>
            </a:r>
            <a:r>
              <a:rPr lang="ru-RU" sz="2100" dirty="0" smtClean="0">
                <a:latin typeface="+mn-lt"/>
                <a:cs typeface="+mn-cs"/>
              </a:rPr>
              <a:t>536813 руб</a:t>
            </a:r>
            <a:r>
              <a:rPr lang="ru-RU" sz="2100" dirty="0">
                <a:latin typeface="+mn-lt"/>
                <a:cs typeface="+mn-cs"/>
              </a:rPr>
              <a:t>. </a:t>
            </a:r>
            <a:r>
              <a:rPr lang="ru-RU" sz="2100" dirty="0" smtClean="0">
                <a:latin typeface="+mn-lt"/>
                <a:cs typeface="+mn-cs"/>
              </a:rPr>
              <a:t>14 </a:t>
            </a:r>
            <a:r>
              <a:rPr lang="ru-RU" sz="2100" dirty="0" smtClean="0">
                <a:latin typeface="+mn-lt"/>
                <a:cs typeface="+mn-cs"/>
              </a:rPr>
              <a:t>коп  </a:t>
            </a:r>
            <a:endParaRPr lang="ru-RU" sz="2100" dirty="0">
              <a:latin typeface="+mn-lt"/>
              <a:cs typeface="+mn-cs"/>
            </a:endParaRPr>
          </a:p>
        </p:txBody>
      </p:sp>
      <p:sp>
        <p:nvSpPr>
          <p:cNvPr id="7" name="Rectangle 21"/>
          <p:cNvSpPr txBox="1">
            <a:spLocks noChangeArrowheads="1"/>
          </p:cNvSpPr>
          <p:nvPr/>
        </p:nvSpPr>
        <p:spPr>
          <a:xfrm>
            <a:off x="4953000" y="6172200"/>
            <a:ext cx="38862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Конец периода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конец периода </a:t>
            </a:r>
            <a:r>
              <a:rPr lang="ru-RU" sz="2100" dirty="0" smtClean="0">
                <a:latin typeface="+mn-lt"/>
                <a:cs typeface="+mn-cs"/>
              </a:rPr>
              <a:t>700636 руб</a:t>
            </a:r>
            <a:r>
              <a:rPr lang="ru-RU" sz="2100" dirty="0">
                <a:latin typeface="+mn-lt"/>
                <a:cs typeface="+mn-cs"/>
              </a:rPr>
              <a:t>.  </a:t>
            </a:r>
            <a:r>
              <a:rPr lang="ru-RU" sz="2100" dirty="0" smtClean="0">
                <a:latin typeface="+mn-lt"/>
                <a:cs typeface="+mn-cs"/>
              </a:rPr>
              <a:t>92 коп</a:t>
            </a:r>
            <a:r>
              <a:rPr lang="ru-RU" sz="210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96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Отчет по коммунальным услугам за 2017 г.</a:t>
            </a:r>
            <a:br>
              <a:rPr lang="ru-RU" sz="2000" b="1" dirty="0" smtClean="0"/>
            </a:br>
            <a:r>
              <a:rPr lang="ru-RU" sz="2000" b="1" dirty="0" smtClean="0"/>
              <a:t>Пояркова 19/1</a:t>
            </a:r>
          </a:p>
        </p:txBody>
      </p:sp>
      <p:graphicFrame>
        <p:nvGraphicFramePr>
          <p:cNvPr id="4" name="Group 1046"/>
          <p:cNvGraphicFramePr>
            <a:graphicFrameLocks/>
          </p:cNvGraphicFramePr>
          <p:nvPr/>
        </p:nvGraphicFramePr>
        <p:xfrm>
          <a:off x="457200" y="609600"/>
          <a:ext cx="8229600" cy="2681605"/>
        </p:xfrm>
        <a:graphic>
          <a:graphicData uri="http://schemas.openxmlformats.org/drawingml/2006/table">
            <a:tbl>
              <a:tblPr/>
              <a:tblGrid>
                <a:gridCol w="2998788"/>
                <a:gridCol w="1714500"/>
                <a:gridCol w="1892300"/>
                <a:gridCol w="1624012"/>
              </a:tblGrid>
              <a:tr h="669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1560390,16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1527593,31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286024,62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272431,83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256964,42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16276,62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159974,40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144912,19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186854,75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172571,27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5760,58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741735,03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717418,74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124332,20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154785,52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148705,52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28401,29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047"/>
          <p:cNvGraphicFramePr>
            <a:graphicFrameLocks/>
          </p:cNvGraphicFramePr>
          <p:nvPr/>
        </p:nvGraphicFramePr>
        <p:xfrm>
          <a:off x="0" y="3352800"/>
          <a:ext cx="8839199" cy="2667000"/>
        </p:xfrm>
        <a:graphic>
          <a:graphicData uri="http://schemas.openxmlformats.org/drawingml/2006/table">
            <a:tbl>
              <a:tblPr/>
              <a:tblGrid>
                <a:gridCol w="2209800"/>
                <a:gridCol w="1752598"/>
                <a:gridCol w="1524000"/>
                <a:gridCol w="1676400"/>
                <a:gridCol w="1676401"/>
              </a:tblGrid>
              <a:tr h="5161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поставщиком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1662750,26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929,74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гкалл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1290000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430897,93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315189,10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2689,57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247500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77803,99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222370,36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5201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225370,33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56605,45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9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210207,94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6639,43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186259,48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44013,06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719282,42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128116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602000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174585,73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1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202876,53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1925,73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211919,58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31059,11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228600" y="6172200"/>
            <a:ext cx="35814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Начало периода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начало периода </a:t>
            </a:r>
            <a:r>
              <a:rPr lang="ru-RU" sz="2100" dirty="0" smtClean="0">
                <a:latin typeface="+mn-lt"/>
                <a:cs typeface="+mn-cs"/>
              </a:rPr>
              <a:t>347512 руб</a:t>
            </a:r>
            <a:r>
              <a:rPr lang="ru-RU" sz="2100" dirty="0">
                <a:latin typeface="+mn-lt"/>
                <a:cs typeface="+mn-cs"/>
              </a:rPr>
              <a:t>. </a:t>
            </a:r>
            <a:r>
              <a:rPr lang="ru-RU" sz="2100" dirty="0" smtClean="0">
                <a:latin typeface="+mn-lt"/>
                <a:cs typeface="+mn-cs"/>
              </a:rPr>
              <a:t>82 </a:t>
            </a:r>
            <a:r>
              <a:rPr lang="ru-RU" sz="2100" dirty="0" smtClean="0">
                <a:latin typeface="+mn-lt"/>
                <a:cs typeface="+mn-cs"/>
              </a:rPr>
              <a:t>коп  </a:t>
            </a:r>
            <a:endParaRPr lang="ru-RU" sz="2100" dirty="0">
              <a:latin typeface="+mn-lt"/>
              <a:cs typeface="+mn-cs"/>
            </a:endParaRPr>
          </a:p>
        </p:txBody>
      </p:sp>
      <p:sp>
        <p:nvSpPr>
          <p:cNvPr id="7" name="Rectangle 21"/>
          <p:cNvSpPr txBox="1">
            <a:spLocks noChangeArrowheads="1"/>
          </p:cNvSpPr>
          <p:nvPr/>
        </p:nvSpPr>
        <p:spPr>
          <a:xfrm>
            <a:off x="4953000" y="6172200"/>
            <a:ext cx="38862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Конец периода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конец периода </a:t>
            </a:r>
            <a:r>
              <a:rPr lang="ru-RU" sz="2100" dirty="0" smtClean="0">
                <a:latin typeface="+mn-lt"/>
                <a:cs typeface="+mn-cs"/>
              </a:rPr>
              <a:t>455519 руб</a:t>
            </a:r>
            <a:r>
              <a:rPr lang="ru-RU" sz="2100" dirty="0">
                <a:latin typeface="+mn-lt"/>
                <a:cs typeface="+mn-cs"/>
              </a:rPr>
              <a:t>.  </a:t>
            </a:r>
            <a:r>
              <a:rPr lang="ru-RU" sz="2100" dirty="0" smtClean="0">
                <a:latin typeface="+mn-lt"/>
                <a:cs typeface="+mn-cs"/>
              </a:rPr>
              <a:t> </a:t>
            </a:r>
            <a:r>
              <a:rPr lang="ru-RU" sz="2100" dirty="0" smtClean="0">
                <a:latin typeface="+mn-lt"/>
                <a:cs typeface="+mn-cs"/>
              </a:rPr>
              <a:t>06 </a:t>
            </a:r>
            <a:r>
              <a:rPr lang="ru-RU" sz="2100" dirty="0" smtClean="0">
                <a:latin typeface="+mn-lt"/>
                <a:cs typeface="+mn-cs"/>
              </a:rPr>
              <a:t>коп</a:t>
            </a:r>
            <a:r>
              <a:rPr lang="ru-RU" sz="210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Отчет по коммунальным услугам за 2017 г.</a:t>
            </a:r>
            <a:br>
              <a:rPr lang="ru-RU" sz="2000" b="1" dirty="0" smtClean="0"/>
            </a:br>
            <a:r>
              <a:rPr lang="ru-RU" sz="2000" b="1" dirty="0" smtClean="0"/>
              <a:t>Пояркова  21/1 </a:t>
            </a:r>
          </a:p>
        </p:txBody>
      </p:sp>
      <p:graphicFrame>
        <p:nvGraphicFramePr>
          <p:cNvPr id="4" name="Group 1046"/>
          <p:cNvGraphicFramePr>
            <a:graphicFrameLocks/>
          </p:cNvGraphicFramePr>
          <p:nvPr/>
        </p:nvGraphicFramePr>
        <p:xfrm>
          <a:off x="457200" y="609600"/>
          <a:ext cx="8229600" cy="2681605"/>
        </p:xfrm>
        <a:graphic>
          <a:graphicData uri="http://schemas.openxmlformats.org/drawingml/2006/table">
            <a:tbl>
              <a:tblPr/>
              <a:tblGrid>
                <a:gridCol w="2998788"/>
                <a:gridCol w="1714500"/>
                <a:gridCol w="1892300"/>
                <a:gridCol w="1624012"/>
              </a:tblGrid>
              <a:tr h="669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2614376,79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2482212,96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834379,52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485966,19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439633,44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175473,63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316496,08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262116,30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149558,40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341739,11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303482,88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141842,57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1185731,73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1141839,93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358004,69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252028,42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242376,89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83775,29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047"/>
          <p:cNvGraphicFramePr>
            <a:graphicFrameLocks/>
          </p:cNvGraphicFramePr>
          <p:nvPr/>
        </p:nvGraphicFramePr>
        <p:xfrm>
          <a:off x="0" y="3352800"/>
          <a:ext cx="8839199" cy="2667000"/>
        </p:xfrm>
        <a:graphic>
          <a:graphicData uri="http://schemas.openxmlformats.org/drawingml/2006/table">
            <a:tbl>
              <a:tblPr/>
              <a:tblGrid>
                <a:gridCol w="2209800"/>
                <a:gridCol w="1752598"/>
                <a:gridCol w="1524000"/>
                <a:gridCol w="1676400"/>
                <a:gridCol w="1676401"/>
              </a:tblGrid>
              <a:tr h="5161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поставщиком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2500714,14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1397,66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гкалл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1988346,78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753572,61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452777,32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3876,05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364217,55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95320,30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311931,07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7290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438710,04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110189,22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9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356654,84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11282,52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340650,42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80495,60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1249962,70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224329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922641,12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353210,73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1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330332,26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3135.55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345056,55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50571,78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228600" y="6172200"/>
            <a:ext cx="35814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Начало периода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</a:t>
            </a:r>
            <a:r>
              <a:rPr lang="ru-RU" sz="2100" dirty="0" smtClean="0">
                <a:latin typeface="+mn-lt"/>
                <a:cs typeface="+mn-cs"/>
              </a:rPr>
              <a:t>потребителей </a:t>
            </a:r>
            <a:r>
              <a:rPr lang="ru-RU" sz="2100" dirty="0">
                <a:latin typeface="+mn-lt"/>
                <a:cs typeface="+mn-cs"/>
              </a:rPr>
              <a:t>на начало периода </a:t>
            </a:r>
            <a:r>
              <a:rPr lang="ru-RU" sz="2100" dirty="0" smtClean="0">
                <a:latin typeface="+mn-lt"/>
                <a:cs typeface="+mn-cs"/>
              </a:rPr>
              <a:t>1418358 руб</a:t>
            </a:r>
            <a:r>
              <a:rPr lang="ru-RU" sz="2100" dirty="0">
                <a:latin typeface="+mn-lt"/>
                <a:cs typeface="+mn-cs"/>
              </a:rPr>
              <a:t>. </a:t>
            </a:r>
            <a:r>
              <a:rPr lang="ru-RU" sz="2100" dirty="0" smtClean="0">
                <a:latin typeface="+mn-lt"/>
                <a:cs typeface="+mn-cs"/>
              </a:rPr>
              <a:t>18 </a:t>
            </a:r>
            <a:r>
              <a:rPr lang="ru-RU" sz="2100" dirty="0" smtClean="0">
                <a:latin typeface="+mn-lt"/>
                <a:cs typeface="+mn-cs"/>
              </a:rPr>
              <a:t>коп  </a:t>
            </a:r>
            <a:endParaRPr lang="ru-RU" sz="2100" dirty="0">
              <a:latin typeface="+mn-lt"/>
              <a:cs typeface="+mn-cs"/>
            </a:endParaRPr>
          </a:p>
        </p:txBody>
      </p:sp>
      <p:sp>
        <p:nvSpPr>
          <p:cNvPr id="7" name="Rectangle 21"/>
          <p:cNvSpPr txBox="1">
            <a:spLocks noChangeArrowheads="1"/>
          </p:cNvSpPr>
          <p:nvPr/>
        </p:nvSpPr>
        <p:spPr>
          <a:xfrm>
            <a:off x="4953000" y="6172200"/>
            <a:ext cx="38862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Конец периода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 smtClean="0">
                <a:latin typeface="+mn-lt"/>
                <a:cs typeface="+mn-cs"/>
              </a:rPr>
              <a:t>Задолженность потребителей на конец периода 1743034 руб.   10 коп.</a:t>
            </a:r>
            <a:endParaRPr lang="ru-RU" sz="21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/>
              <a:t>Отчет финансовой деятельности 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ru-RU" sz="2000" dirty="0" smtClean="0"/>
              <a:t>Общая информация об оказании услуг (выполнении работ) по содержанию и текущему ремонту общего имущества</a:t>
            </a:r>
          </a:p>
        </p:txBody>
      </p:sp>
      <p:graphicFrame>
        <p:nvGraphicFramePr>
          <p:cNvPr id="4" name="Group 128"/>
          <p:cNvGraphicFramePr>
            <a:graphicFrameLocks noGrp="1"/>
          </p:cNvGraphicFramePr>
          <p:nvPr/>
        </p:nvGraphicFramePr>
        <p:xfrm>
          <a:off x="609600" y="1600200"/>
          <a:ext cx="8153400" cy="4876801"/>
        </p:xfrm>
        <a:graphic>
          <a:graphicData uri="http://schemas.openxmlformats.org/drawingml/2006/table">
            <a:tbl>
              <a:tblPr/>
              <a:tblGrid>
                <a:gridCol w="5812483"/>
                <a:gridCol w="2340917"/>
              </a:tblGrid>
              <a:tr h="67823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услуги (работы) по содержанию и текущему ремонту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6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 21/1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Всего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2548558,29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1532282,74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1016275,55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Пояркова 23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Всего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3064853,47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1806380,10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1258473,37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Ломоносова 29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Всего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3127115,90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1858392,86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2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1268723,04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Отчет по коммунальным услугам за 2017 г.</a:t>
            </a:r>
            <a:br>
              <a:rPr lang="ru-RU" sz="2000" b="1" dirty="0" smtClean="0"/>
            </a:br>
            <a:r>
              <a:rPr lang="ru-RU" sz="2000" b="1" dirty="0" smtClean="0"/>
              <a:t>Пояркова 23</a:t>
            </a:r>
          </a:p>
        </p:txBody>
      </p:sp>
      <p:graphicFrame>
        <p:nvGraphicFramePr>
          <p:cNvPr id="4" name="Group 1046"/>
          <p:cNvGraphicFramePr>
            <a:graphicFrameLocks/>
          </p:cNvGraphicFramePr>
          <p:nvPr/>
        </p:nvGraphicFramePr>
        <p:xfrm>
          <a:off x="457200" y="457200"/>
          <a:ext cx="8229600" cy="2681605"/>
        </p:xfrm>
        <a:graphic>
          <a:graphicData uri="http://schemas.openxmlformats.org/drawingml/2006/table">
            <a:tbl>
              <a:tblPr/>
              <a:tblGrid>
                <a:gridCol w="2743200"/>
                <a:gridCol w="1970088"/>
                <a:gridCol w="1892300"/>
                <a:gridCol w="1624012"/>
              </a:tblGrid>
              <a:tr h="669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2652724,72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2554760,76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773807,82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385040,60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364989,28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45086,23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313526,65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280706,76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53111,29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326668,01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299860,96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53640,76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1251532,74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1277990,91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263188,55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134082,54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146536,91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1410,56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047"/>
          <p:cNvGraphicFramePr>
            <a:graphicFrameLocks/>
          </p:cNvGraphicFramePr>
          <p:nvPr/>
        </p:nvGraphicFramePr>
        <p:xfrm>
          <a:off x="304801" y="3276600"/>
          <a:ext cx="8839199" cy="2667000"/>
        </p:xfrm>
        <a:graphic>
          <a:graphicData uri="http://schemas.openxmlformats.org/drawingml/2006/table">
            <a:tbl>
              <a:tblPr/>
              <a:tblGrid>
                <a:gridCol w="2209800"/>
                <a:gridCol w="1752598"/>
                <a:gridCol w="1524000"/>
                <a:gridCol w="1676400"/>
                <a:gridCol w="1676401"/>
              </a:tblGrid>
              <a:tr h="5161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поставщику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2656715,62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1485,23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гкалл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2214439,18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678744,66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866665,43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7404,39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590000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340206,31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399443,86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9328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444549,71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111655,95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9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345110,15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10887,01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325627,33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76945,64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1328590,94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238424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1188300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311838,05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1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175741,24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1668,16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183574,77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26904,87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228600" y="6172200"/>
            <a:ext cx="35814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Начало периода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начало периода </a:t>
            </a:r>
            <a:r>
              <a:rPr lang="ru-RU" sz="2100" dirty="0" smtClean="0">
                <a:latin typeface="+mn-lt"/>
                <a:cs typeface="+mn-cs"/>
              </a:rPr>
              <a:t>1051516 руб</a:t>
            </a:r>
            <a:r>
              <a:rPr lang="ru-RU" sz="2100" dirty="0">
                <a:latin typeface="+mn-lt"/>
                <a:cs typeface="+mn-cs"/>
              </a:rPr>
              <a:t>. </a:t>
            </a:r>
            <a:r>
              <a:rPr lang="ru-RU" sz="2100" dirty="0" smtClean="0">
                <a:latin typeface="+mn-lt"/>
                <a:cs typeface="+mn-cs"/>
              </a:rPr>
              <a:t> </a:t>
            </a:r>
            <a:r>
              <a:rPr lang="ru-RU" sz="2100" dirty="0" smtClean="0">
                <a:latin typeface="+mn-lt"/>
                <a:cs typeface="+mn-cs"/>
              </a:rPr>
              <a:t>23 </a:t>
            </a:r>
            <a:r>
              <a:rPr lang="ru-RU" sz="2100" dirty="0" smtClean="0">
                <a:latin typeface="+mn-lt"/>
                <a:cs typeface="+mn-cs"/>
              </a:rPr>
              <a:t>коп  </a:t>
            </a:r>
            <a:endParaRPr lang="ru-RU" sz="2100" dirty="0">
              <a:latin typeface="+mn-lt"/>
              <a:cs typeface="+mn-cs"/>
            </a:endParaRPr>
          </a:p>
        </p:txBody>
      </p:sp>
      <p:sp>
        <p:nvSpPr>
          <p:cNvPr id="7" name="Rectangle 21"/>
          <p:cNvSpPr txBox="1">
            <a:spLocks noChangeArrowheads="1"/>
          </p:cNvSpPr>
          <p:nvPr/>
        </p:nvSpPr>
        <p:spPr>
          <a:xfrm>
            <a:off x="4953000" y="6172200"/>
            <a:ext cx="38862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Конец периода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конец периода </a:t>
            </a:r>
            <a:r>
              <a:rPr lang="ru-RU" sz="2100" dirty="0" smtClean="0">
                <a:latin typeface="+mn-lt"/>
                <a:cs typeface="+mn-cs"/>
              </a:rPr>
              <a:t>1190245 руб</a:t>
            </a:r>
            <a:r>
              <a:rPr lang="ru-RU" sz="2100" dirty="0">
                <a:latin typeface="+mn-lt"/>
                <a:cs typeface="+mn-cs"/>
              </a:rPr>
              <a:t>.  </a:t>
            </a:r>
            <a:r>
              <a:rPr lang="ru-RU" sz="2100" dirty="0" smtClean="0">
                <a:latin typeface="+mn-lt"/>
                <a:cs typeface="+mn-cs"/>
              </a:rPr>
              <a:t>91 </a:t>
            </a:r>
            <a:r>
              <a:rPr lang="ru-RU" sz="2100" dirty="0" smtClean="0">
                <a:latin typeface="+mn-lt"/>
                <a:cs typeface="+mn-cs"/>
              </a:rPr>
              <a:t>коп</a:t>
            </a:r>
            <a:r>
              <a:rPr lang="ru-RU" sz="210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Отчет по коммунальным услугам за 2017 г.</a:t>
            </a:r>
            <a:br>
              <a:rPr lang="ru-RU" sz="2000" b="1" dirty="0" smtClean="0"/>
            </a:br>
            <a:r>
              <a:rPr lang="ru-RU" sz="2000" b="1" dirty="0" smtClean="0"/>
              <a:t>Ломоносова 29 </a:t>
            </a:r>
          </a:p>
        </p:txBody>
      </p:sp>
      <p:graphicFrame>
        <p:nvGraphicFramePr>
          <p:cNvPr id="4" name="Group 1046"/>
          <p:cNvGraphicFramePr>
            <a:graphicFrameLocks/>
          </p:cNvGraphicFramePr>
          <p:nvPr/>
        </p:nvGraphicFramePr>
        <p:xfrm>
          <a:off x="457200" y="457200"/>
          <a:ext cx="8229600" cy="2681605"/>
        </p:xfrm>
        <a:graphic>
          <a:graphicData uri="http://schemas.openxmlformats.org/drawingml/2006/table">
            <a:tbl>
              <a:tblPr/>
              <a:tblGrid>
                <a:gridCol w="2998788"/>
                <a:gridCol w="1714500"/>
                <a:gridCol w="1892300"/>
                <a:gridCol w="1624012"/>
              </a:tblGrid>
              <a:tr h="669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(руб)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2766431,34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2690523,57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573544,19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604096,49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570464,33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81334,29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329604,48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322311,05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12403,91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384496,57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379101,24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26674,91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1379695,43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1509399,79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85105,45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112557,15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104318,58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1181,58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047"/>
          <p:cNvGraphicFramePr>
            <a:graphicFrameLocks/>
          </p:cNvGraphicFramePr>
          <p:nvPr/>
        </p:nvGraphicFramePr>
        <p:xfrm>
          <a:off x="304801" y="3276600"/>
          <a:ext cx="8839199" cy="2667000"/>
        </p:xfrm>
        <a:graphic>
          <a:graphicData uri="http://schemas.openxmlformats.org/drawingml/2006/table">
            <a:tbl>
              <a:tblPr/>
              <a:tblGrid>
                <a:gridCol w="2209800"/>
                <a:gridCol w="1752598"/>
                <a:gridCol w="1524000"/>
                <a:gridCol w="1676400"/>
                <a:gridCol w="1676401"/>
              </a:tblGrid>
              <a:tr h="5161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поставщику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ОТОПЛЕНИЕ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2705546,30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1504,51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гкалл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2382310,70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650899,52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ГОРЯЧЕЕ ВОДОСНАБЖЕНИЕ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654888,41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5605,72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566503,55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136907,48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503526,96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11776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464994,37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116790,96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9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442942,72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13994,64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383271,66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90566,98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1339087,18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240000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1109594,91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402187,96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1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147528,03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1400,35 м3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154103,98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22585,61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228600" y="6172200"/>
            <a:ext cx="35814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Начало периода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начало периода </a:t>
            </a:r>
            <a:r>
              <a:rPr lang="ru-RU" sz="2100" dirty="0" smtClean="0">
                <a:latin typeface="+mn-lt"/>
                <a:cs typeface="+mn-cs"/>
              </a:rPr>
              <a:t>779481 руб</a:t>
            </a:r>
            <a:r>
              <a:rPr lang="ru-RU" sz="2100" dirty="0">
                <a:latin typeface="+mn-lt"/>
                <a:cs typeface="+mn-cs"/>
              </a:rPr>
              <a:t>. </a:t>
            </a:r>
            <a:r>
              <a:rPr lang="ru-RU" sz="2100" dirty="0" smtClean="0">
                <a:latin typeface="+mn-lt"/>
                <a:cs typeface="+mn-cs"/>
              </a:rPr>
              <a:t>43 коп  </a:t>
            </a:r>
            <a:endParaRPr lang="ru-RU" sz="2100" dirty="0">
              <a:latin typeface="+mn-lt"/>
              <a:cs typeface="+mn-cs"/>
            </a:endParaRPr>
          </a:p>
        </p:txBody>
      </p:sp>
      <p:sp>
        <p:nvSpPr>
          <p:cNvPr id="7" name="Rectangle 21"/>
          <p:cNvSpPr txBox="1">
            <a:spLocks noChangeArrowheads="1"/>
          </p:cNvSpPr>
          <p:nvPr/>
        </p:nvSpPr>
        <p:spPr>
          <a:xfrm>
            <a:off x="4953000" y="6172200"/>
            <a:ext cx="38862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dirty="0">
                <a:latin typeface="+mn-lt"/>
                <a:cs typeface="+mn-cs"/>
              </a:rPr>
              <a:t>Конец периода</a:t>
            </a:r>
            <a:r>
              <a:rPr lang="ru-RU" sz="2400" dirty="0">
                <a:latin typeface="+mn-lt"/>
                <a:cs typeface="+mn-cs"/>
              </a:rPr>
              <a:t> </a:t>
            </a: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65760" indent="-256032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>
                <a:latin typeface="+mn-lt"/>
                <a:cs typeface="+mn-cs"/>
              </a:rPr>
              <a:t>Задолженность потребителей на конец периода </a:t>
            </a:r>
            <a:r>
              <a:rPr lang="ru-RU" sz="2100" dirty="0" smtClean="0">
                <a:latin typeface="+mn-lt"/>
                <a:cs typeface="+mn-cs"/>
              </a:rPr>
              <a:t>780244 руб</a:t>
            </a:r>
            <a:r>
              <a:rPr lang="ru-RU" sz="2100" dirty="0">
                <a:latin typeface="+mn-lt"/>
                <a:cs typeface="+mn-cs"/>
              </a:rPr>
              <a:t>.  </a:t>
            </a:r>
            <a:r>
              <a:rPr lang="ru-RU" sz="2100" dirty="0" smtClean="0">
                <a:latin typeface="+mn-lt"/>
                <a:cs typeface="+mn-cs"/>
              </a:rPr>
              <a:t>33 </a:t>
            </a:r>
            <a:r>
              <a:rPr lang="ru-RU" sz="2100" dirty="0" smtClean="0">
                <a:latin typeface="+mn-lt"/>
                <a:cs typeface="+mn-cs"/>
              </a:rPr>
              <a:t>коп</a:t>
            </a:r>
            <a:r>
              <a:rPr lang="ru-RU" sz="210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/>
              <a:t>Отчет финансовой деятельности 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ru-RU" sz="2000" dirty="0" smtClean="0"/>
              <a:t>Общая информация о задолженности </a:t>
            </a:r>
            <a:r>
              <a:rPr lang="ru-RU" sz="2000" dirty="0" smtClean="0"/>
              <a:t>потребителей за техническое обслуживание и содержание общего имущества  </a:t>
            </a:r>
            <a:r>
              <a:rPr lang="ru-RU" sz="2000" dirty="0" smtClean="0"/>
              <a:t>за 2017 год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28600" y="1828800"/>
          <a:ext cx="8686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dirty="0" smtClean="0"/>
              <a:t>Отчет финансовой деятельности 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ru-RU" sz="2000" dirty="0" smtClean="0"/>
              <a:t>Общая информация о задолженности потребителей за техническое обслуживание и содержание общего имущества  за 2017 год </a:t>
            </a:r>
            <a:endParaRPr lang="ru-RU" sz="20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228600" y="1828800"/>
          <a:ext cx="8686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Отчет финансовой деятельности по техническому обслуживанию ремонту </a:t>
            </a:r>
            <a:br>
              <a:rPr lang="ru-RU" sz="2000" dirty="0" smtClean="0"/>
            </a:br>
            <a:r>
              <a:rPr lang="ru-RU" sz="2000" dirty="0" smtClean="0"/>
              <a:t> Общая информация об оказании услуг (выполнении работ)</a:t>
            </a:r>
            <a:br>
              <a:rPr lang="ru-RU" sz="2000" dirty="0" smtClean="0"/>
            </a:br>
            <a:r>
              <a:rPr lang="ru-RU" sz="2000" dirty="0" smtClean="0"/>
              <a:t> по содержанию и текущему ремонту общего имущества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Group 223"/>
          <p:cNvGraphicFramePr>
            <a:graphicFrameLocks/>
          </p:cNvGraphicFramePr>
          <p:nvPr/>
        </p:nvGraphicFramePr>
        <p:xfrm>
          <a:off x="457200" y="1600200"/>
          <a:ext cx="8305800" cy="3267075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Пояркова 17/2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Получено денежных средств за 2017 год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759708,36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718395,68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165078,09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155648,90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170174,62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162045,99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303835,84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289382,24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Обслуживание КПУ ТЭ и ХГВС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24661,24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18114,27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5120641"/>
          <a:ext cx="7239000" cy="518160"/>
        </p:xfrm>
        <a:graphic>
          <a:graphicData uri="http://schemas.openxmlformats.org/drawingml/2006/table">
            <a:tbl>
              <a:tblPr/>
              <a:tblGrid>
                <a:gridCol w="5029200"/>
                <a:gridCol w="2209800"/>
              </a:tblGrid>
              <a:tr h="3810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собираемости за 2017 год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94,56 %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Отчет финансовой деятельности по техническому обслуживанию ремонту </a:t>
            </a:r>
            <a:br>
              <a:rPr lang="ru-RU" sz="2000" dirty="0" smtClean="0"/>
            </a:br>
            <a:r>
              <a:rPr lang="ru-RU" sz="2000" dirty="0" smtClean="0"/>
              <a:t> Общая информация об оказании услуг (выполнении работ)</a:t>
            </a:r>
            <a:br>
              <a:rPr lang="ru-RU" sz="2000" dirty="0" smtClean="0"/>
            </a:br>
            <a:r>
              <a:rPr lang="ru-RU" sz="2000" dirty="0" smtClean="0"/>
              <a:t> по содержанию и текущему ремонту общего имущества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Group 223"/>
          <p:cNvGraphicFramePr>
            <a:graphicFrameLocks/>
          </p:cNvGraphicFramePr>
          <p:nvPr/>
        </p:nvGraphicFramePr>
        <p:xfrm>
          <a:off x="457200" y="1600200"/>
          <a:ext cx="8305800" cy="3267075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Пояркова 19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Получено денежных средств за 2017 год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1348309,69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1301448,66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275893,39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264258,39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284477,37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275496,24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509341,51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493402,02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Обслуживание КПУ ТЭ и ХГВС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39918,42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29878,09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600" y="5181600"/>
          <a:ext cx="7239000" cy="518160"/>
        </p:xfrm>
        <a:graphic>
          <a:graphicData uri="http://schemas.openxmlformats.org/drawingml/2006/table">
            <a:tbl>
              <a:tblPr/>
              <a:tblGrid>
                <a:gridCol w="5029200"/>
                <a:gridCol w="2209800"/>
              </a:tblGrid>
              <a:tr h="42347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собираемости за 2017 год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96,50%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Отчет финансовой деятельности по техническому обслуживанию ремонту </a:t>
            </a:r>
            <a:br>
              <a:rPr lang="ru-RU" sz="2000" dirty="0" smtClean="0"/>
            </a:br>
            <a:r>
              <a:rPr lang="ru-RU" sz="2000" dirty="0" smtClean="0"/>
              <a:t> Общая информация об оказании услуг (выполнении работ)</a:t>
            </a:r>
            <a:br>
              <a:rPr lang="ru-RU" sz="2000" dirty="0" smtClean="0"/>
            </a:br>
            <a:r>
              <a:rPr lang="ru-RU" sz="2000" dirty="0" smtClean="0"/>
              <a:t> по содержанию и текущему ремонту общего имущества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Group 223"/>
          <p:cNvGraphicFramePr>
            <a:graphicFrameLocks/>
          </p:cNvGraphicFramePr>
          <p:nvPr/>
        </p:nvGraphicFramePr>
        <p:xfrm>
          <a:off x="457200" y="1600200"/>
          <a:ext cx="8305800" cy="3267075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Пояркова 19/1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Получено денежных средств за 2017 год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625037,83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609738,48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128214,86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124354,76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132166,94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129737,75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236639,68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232301,56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Обслуживание КПУ ТЭ и ХГВС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19129,98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14122,91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5257800"/>
          <a:ext cx="7239000" cy="518160"/>
        </p:xfrm>
        <a:graphic>
          <a:graphicData uri="http://schemas.openxmlformats.org/drawingml/2006/table">
            <a:tbl>
              <a:tblPr/>
              <a:tblGrid>
                <a:gridCol w="5029200"/>
                <a:gridCol w="2209800"/>
              </a:tblGrid>
              <a:tr h="42347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собираемости за 2017 год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97,5 %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Отчет финансовой деятельности по техническому обслуживанию ремонту </a:t>
            </a:r>
            <a:br>
              <a:rPr lang="ru-RU" sz="2000" dirty="0" smtClean="0"/>
            </a:br>
            <a:r>
              <a:rPr lang="ru-RU" sz="2000" dirty="0" smtClean="0"/>
              <a:t> Общая информация об оказании услуг (выполнении работ)</a:t>
            </a:r>
            <a:br>
              <a:rPr lang="ru-RU" sz="2000" dirty="0" smtClean="0"/>
            </a:br>
            <a:r>
              <a:rPr lang="ru-RU" sz="2000" dirty="0" smtClean="0"/>
              <a:t> по содержанию и текущему ремонту общего имущества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Group 223"/>
          <p:cNvGraphicFramePr>
            <a:graphicFrameLocks/>
          </p:cNvGraphicFramePr>
          <p:nvPr/>
        </p:nvGraphicFramePr>
        <p:xfrm>
          <a:off x="457200" y="1600200"/>
          <a:ext cx="8305800" cy="3267075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Пояркова 21/1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Получено денежных средств за 2017 год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1016275,55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941064,86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206501,95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191529,72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212882,15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199698,76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381151,99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357678,78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Обслуживание КПУ ТЭ и ХГВС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30405,66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21507,81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5181600"/>
          <a:ext cx="7239000" cy="518160"/>
        </p:xfrm>
        <a:graphic>
          <a:graphicData uri="http://schemas.openxmlformats.org/drawingml/2006/table">
            <a:tbl>
              <a:tblPr/>
              <a:tblGrid>
                <a:gridCol w="5029200"/>
                <a:gridCol w="2209800"/>
              </a:tblGrid>
              <a:tr h="42347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собираемости за 2017 год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92,5 %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18389</TotalTime>
  <Words>3351</Words>
  <Application>Microsoft PowerPoint</Application>
  <PresentationFormat>Экран (4:3)</PresentationFormat>
  <Paragraphs>1419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Обычная</vt:lpstr>
      <vt:lpstr>Тсж «128 квартал» Пояркова 17/2, 19, 19/1, 21/1, 23  ломоносова 29 </vt:lpstr>
      <vt:lpstr>Отчет финансовой деятельности   Общая информация об оказании услуг (выполнении работ) по содержанию и текущему ремонту общего имущества</vt:lpstr>
      <vt:lpstr>Отчет финансовой деятельности   Общая информация об оказании услуг (выполнении работ) по содержанию и текущему ремонту общего имущества</vt:lpstr>
      <vt:lpstr>Отчет финансовой деятельности   Общая информация о задолженности потребителей за техническое обслуживание и содержание общего имущества  за 2017 год </vt:lpstr>
      <vt:lpstr>Отчет финансовой деятельности   Общая информация о задолженности потребителей за техническое обслуживание и содержание общего имущества  за 2017 год </vt:lpstr>
      <vt:lpstr>Отчет финансовой деятельности по техническому обслуживанию ремонту   Общая информация об оказании услуг (выполнении работ)  по содержанию и текущему ремонту общего имущества </vt:lpstr>
      <vt:lpstr>Отчет финансовой деятельности по техническому обслуживанию ремонту   Общая информация об оказании услуг (выполнении работ)  по содержанию и текущему ремонту общего имущества </vt:lpstr>
      <vt:lpstr>Отчет финансовой деятельности по техническому обслуживанию ремонту   Общая информация об оказании услуг (выполнении работ)  по содержанию и текущему ремонту общего имущества </vt:lpstr>
      <vt:lpstr>Отчет финансовой деятельности по техническому обслуживанию ремонту   Общая информация об оказании услуг (выполнении работ)  по содержанию и текущему ремонту общего имущества </vt:lpstr>
      <vt:lpstr>Отчет финансовой деятельности по техническому обслуживанию ремонту   Общая информация об оказании услуг (выполнении работ)  по содержанию и текущему ремонту общего имущества </vt:lpstr>
      <vt:lpstr>Отчет финансовой деятельности по техническому обслуживанию ремонту   Общая информация об оказании услуг (выполнении работ)  по содержанию и текущему ремонту общего имущества </vt:lpstr>
      <vt:lpstr>1. Отчет по техническому  обслуживанию ремонту  </vt:lpstr>
      <vt:lpstr>Слайд 13</vt:lpstr>
      <vt:lpstr>Слайд 14</vt:lpstr>
      <vt:lpstr>Слайд 15</vt:lpstr>
      <vt:lpstr>Слайд 16</vt:lpstr>
      <vt:lpstr>Косметический и текущий ремонт  общего имущества</vt:lpstr>
      <vt:lpstr>Затраты на обслуживание приборов учета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Отчет по коммунальным услугам за 2017 г. Пояркова 17/2 </vt:lpstr>
      <vt:lpstr>Отчет по коммунальным услугам за 2017 г. Пояркова 19</vt:lpstr>
      <vt:lpstr>Отчет по коммунальным услугам за 2017 г. Пояркова 19/1</vt:lpstr>
      <vt:lpstr>Отчет по коммунальным услугам за 2017 г. Пояркова  21/1 </vt:lpstr>
      <vt:lpstr>Отчет по коммунальным услугам за 2017 г. Пояркова 23</vt:lpstr>
      <vt:lpstr>Отчет по коммунальным услугам за 2017 г. Ломоносова 29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Админ</cp:lastModifiedBy>
  <cp:revision>276</cp:revision>
  <cp:lastPrinted>1601-01-01T00:00:00Z</cp:lastPrinted>
  <dcterms:created xsi:type="dcterms:W3CDTF">2018-02-06T07:35:52Z</dcterms:created>
  <dcterms:modified xsi:type="dcterms:W3CDTF">2018-03-30T05:37:36Z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