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36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2071678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Отчет деятельности </a:t>
            </a:r>
            <a:br>
              <a:rPr lang="ru-RU" b="1" dirty="0" smtClean="0"/>
            </a:br>
            <a:r>
              <a:rPr lang="ru-RU" b="1" dirty="0" err="1" smtClean="0"/>
              <a:t>ооо</a:t>
            </a:r>
            <a:r>
              <a:rPr lang="ru-RU" b="1" dirty="0" smtClean="0"/>
              <a:t> </a:t>
            </a:r>
            <a:r>
              <a:rPr lang="ru-RU" b="1" dirty="0" err="1" smtClean="0"/>
              <a:t>ук</a:t>
            </a:r>
            <a:r>
              <a:rPr lang="ru-RU" b="1" dirty="0" smtClean="0"/>
              <a:t> «Альтаир»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ПЕТРА АЛЕКСЕЕВА 27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2017 г.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7412038" cy="1477963"/>
          </a:xfrm>
          <a:noFill/>
        </p:spPr>
        <p:txBody>
          <a:bodyPr wrap="none">
            <a:spAutoFit/>
          </a:bodyPr>
          <a:lstStyle/>
          <a:p>
            <a:pPr algn="ctr"/>
            <a:r>
              <a:rPr lang="ru-RU" sz="3000" dirty="0" smtClean="0"/>
              <a:t>Отчет по техническому  обслуживанию КПУ </a:t>
            </a:r>
            <a:br>
              <a:rPr lang="ru-RU" sz="3000" dirty="0" smtClean="0"/>
            </a:br>
            <a:r>
              <a:rPr lang="ru-RU" sz="3000" dirty="0" smtClean="0"/>
              <a:t>отопления и ХГВС</a:t>
            </a:r>
            <a:br>
              <a:rPr lang="ru-RU" sz="3000" dirty="0" smtClean="0"/>
            </a:br>
            <a:endParaRPr lang="ru-RU" sz="30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643050"/>
          <a:ext cx="8534400" cy="3330936"/>
        </p:xfrm>
        <a:graphic>
          <a:graphicData uri="http://schemas.openxmlformats.org/drawingml/2006/table">
            <a:tbl>
              <a:tblPr/>
              <a:tblGrid>
                <a:gridCol w="609600"/>
                <a:gridCol w="6295506"/>
                <a:gridCol w="1629294"/>
              </a:tblGrid>
              <a:tr h="27039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4.1  Обслуживание КПУ  ХВС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9342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4.1</a:t>
                      </a:r>
                      <a:endParaRPr lang="ru-RU" sz="15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проверки состояния приборов учета и достоверности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потребления энергоресурсов по МКД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07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4.2</a:t>
                      </a:r>
                      <a:endParaRPr lang="ru-RU" sz="15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съёма показаний индивидуальных и общих (квартирных), вести журнал учета показаний указанных приборов учета для использования их при расчете размера платы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за коммунальные услуги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Ежемесячно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079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4.3</a:t>
                      </a:r>
                      <a:endParaRPr lang="ru-RU" sz="15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Ежемесячное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снятие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показании коллективного (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общедомового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прибора учета в период с 23-го по 25-е текущего месяца и заносить полученные показания в журнал учета показаний для последующего расчета с поставщиками услуг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Ежемесячно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52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4.4</a:t>
                      </a:r>
                      <a:endParaRPr lang="ru-RU" sz="15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исправной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эксплуатации коллективного (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общедомового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прибора учета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52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4.5</a:t>
                      </a:r>
                      <a:endParaRPr lang="ru-RU" sz="15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Поверка ОДПУ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отополения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раз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52"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Итого</a:t>
                      </a:r>
                      <a:r>
                        <a:rPr lang="ru-RU" sz="1200" b="1" baseline="0" dirty="0" smtClean="0"/>
                        <a:t> стоимость работ на 2017 год </a:t>
                      </a:r>
                      <a:endParaRPr lang="ru-RU" sz="1200" b="1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25238 руб.56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04800" y="152400"/>
            <a:ext cx="8839200" cy="609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ru-RU" sz="25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Ремонтные работы в счет экономии по отоплению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928670"/>
          <a:ext cx="8534399" cy="4221744"/>
        </p:xfrm>
        <a:graphic>
          <a:graphicData uri="http://schemas.openxmlformats.org/drawingml/2006/table">
            <a:tbl>
              <a:tblPr/>
              <a:tblGrid>
                <a:gridCol w="390638"/>
                <a:gridCol w="3148015"/>
                <a:gridCol w="2497873"/>
                <a:gridCol w="2497873"/>
              </a:tblGrid>
              <a:tr h="344433">
                <a:tc gridSpan="4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ВИДЫ РАБОТ В РАМКАХ ИСПОЛЬЗОВАНИЯ СРЕДСТВ ЭКОНОМИИ ТЭ и ОДН Э/Э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95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Косметический ремонт подъездов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(под. №1,2)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ИП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Орзуев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М.С. 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(ИНН: 305143508800631)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618750 руб. 00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1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Изготовление и монтаж козырьков на 4-х подъездах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ООО «Алмаз (ИНН: 1435159550)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374750 руб. 00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Ремонт шлагбаума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2000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Страхование лифта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Россгострах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 за 2016 г. 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997500руб. 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221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Зарплата Председателя ТСЖ «Независимость»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180000руб. 00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181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Налоги в том числе ТСЖ «Независимость»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164268 руб.80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179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ВСЕГО израсходовано со спец. счета РСХБ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1341768 руб. 00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Экономия по отоплению за 2017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928802"/>
          <a:ext cx="8534399" cy="2647557"/>
        </p:xfrm>
        <a:graphic>
          <a:graphicData uri="http://schemas.openxmlformats.org/drawingml/2006/table">
            <a:tbl>
              <a:tblPr/>
              <a:tblGrid>
                <a:gridCol w="279563"/>
                <a:gridCol w="1407566"/>
                <a:gridCol w="2241961"/>
                <a:gridCol w="2178614"/>
                <a:gridCol w="2426695"/>
              </a:tblGrid>
              <a:tr h="344433">
                <a:tc gridSpan="5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Расчет по экономии отопления за 2017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031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Период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Начислено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Выставлено по ОДПУ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Отклонение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2017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3 830 970 руб. 24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2 256 416 руб. 90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1 574 553 руб. 34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33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экономия отопления за 2017 год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1 574 553 руб. 34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221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 расчете на 1 кв.м.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259 руб. 28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21"/>
          <p:cNvGraphicFramePr>
            <a:graphicFrameLocks/>
          </p:cNvGraphicFramePr>
          <p:nvPr/>
        </p:nvGraphicFramePr>
        <p:xfrm>
          <a:off x="304800" y="0"/>
          <a:ext cx="8610600" cy="6798001"/>
        </p:xfrm>
        <a:graphic>
          <a:graphicData uri="http://schemas.openxmlformats.org/drawingml/2006/table">
            <a:tbl>
              <a:tblPr/>
              <a:tblGrid>
                <a:gridCol w="557213"/>
                <a:gridCol w="476250"/>
                <a:gridCol w="6142037"/>
                <a:gridCol w="1435100"/>
              </a:tblGrid>
              <a:tr h="252413">
                <a:tc gridSpan="4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ТЕХНИЧЕСКОЕ ОБСЛУЖИВАНИЕ ЭЛЕКТРООБОРУДОВАНИЯ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Осмотры и обеспечение работоспособного состояния систем  освещения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Техническое обслуживание внутридомовых электрических сетей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Проверка и обеспечение работоспособности устройств защитного отключения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устранения аварий в соответствии с установленными предельными сроками на внутридомовых инженерных системах в многоквартирном доме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Проверка заземления оболочки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электрокабеля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, оборудования (насосы, щитовые и др.)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pitchFamily="34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Техническое обслуживание силовых и осветительных установок, электрических установок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Замеры сопротивления изоляции проводов, трубопроводов. проверка заземления оболочки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электрокабеля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, оборудования (насосы, щитовые вентиляторы и др.)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 pitchFamily="34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 за 2017 год 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59744,32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Проверка состояния приборов учета и достоверности предоставленных потребителями сведений об их показаниях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ежемесячно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жемесячн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ая снятие и передача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показани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й 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коллективного (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общедомового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 прибора учета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ежемесячно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Обеспечение эксплуатации и / или  ввода в эксплуатацию коллективного (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общедомового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 прибора учета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договорных обязательств по электрическим сетям  в том числе сверка договорных объемов потребления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Сверка расчет объема электрической энергии на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общедомовые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нужды, 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взаимодействия сторон при поступлении жалоб потребителей на качество / объем предоставляемой услуги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контроля незаконно подключенных от внутридомовых сетей объектов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Ведение технической документации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Обеспечение в целях недопущения образования задолженности потребителей за КУ при наличии оснований введение приостановления или ограничения электроснабжения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 за 2017 год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39829,48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Материалы для обеспечения ТО ЭО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22419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Спецодежда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2868,5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 gridSpan="3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ВСЕГО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124861,37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4"/>
          <p:cNvGraphicFramePr>
            <a:graphicFrameLocks/>
          </p:cNvGraphicFramePr>
          <p:nvPr/>
        </p:nvGraphicFramePr>
        <p:xfrm>
          <a:off x="304800" y="838200"/>
          <a:ext cx="8610600" cy="5613367"/>
        </p:xfrm>
        <a:graphic>
          <a:graphicData uri="http://schemas.openxmlformats.org/drawingml/2006/table">
            <a:tbl>
              <a:tblPr/>
              <a:tblGrid>
                <a:gridCol w="537629"/>
                <a:gridCol w="5963417"/>
                <a:gridCol w="2109554"/>
              </a:tblGrid>
              <a:tr h="352544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влажная уборка полов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 раза в неделю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Сухая уборка полов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 раза в неделю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Влажная протирка перил лестниц,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квартал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906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Влажная протирка оконных решеток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квартал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519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Сухая  уборка тамбуров, холлов коридоров, галерей, лестничных площадок и маршей, пандусов, лифтовых кабин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 раза в неделю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78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Влажная уборка тамбуров, холлов коридоров, галерей, лестничных площадок и маршей, пандусов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 раза в неделю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Проведение дератизации помещений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год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Влажная протирка почтовых ящиков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квартал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Влажная протирка подоконников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квартал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31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Мытье окон, дверей и стен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год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 в год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187738,80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СПЕЦОДЕЖДА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2174,6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Инвентарь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1964,4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Материалы (тряпки, перчатки, пакеты для мусора, салфетки полотенце)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3077,9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Моющие средства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4200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57">
                <a:tc grid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ВСЕГО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199155 руб. 76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11"/>
          <p:cNvGraphicFramePr>
            <a:graphicFrameLocks/>
          </p:cNvGraphicFramePr>
          <p:nvPr/>
        </p:nvGraphicFramePr>
        <p:xfrm>
          <a:off x="0" y="-65088"/>
          <a:ext cx="8763000" cy="6466404"/>
        </p:xfrm>
        <a:graphic>
          <a:graphicData uri="http://schemas.openxmlformats.org/drawingml/2006/table">
            <a:tbl>
              <a:tblPr/>
              <a:tblGrid>
                <a:gridCol w="631568"/>
                <a:gridCol w="5984541"/>
                <a:gridCol w="2146891"/>
              </a:tblGrid>
              <a:tr h="23241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СОДЕРЖАНИЕ ДВОРОВОЙ ТЕРРИТОРИИ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62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Сдвигание свежевыпавшего снега и очистка придомовой территории от снега и льда при наличии </a:t>
                      </a:r>
                      <a:r>
                        <a:rPr kumimoji="0" lang="ru-RU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колейности</a:t>
                      </a: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 свыше 5 см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2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Уборка контейнерных площадок, расположенных на придомовой территории общего имущества многоквартирного дома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Очистка урн от мусора (зима), 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крыльца и площадки перед входом в подъезд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Промывка урн (лето)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газонов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 раза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Выкашивание газонов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месяц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2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Очистка систем защиты от грязи (металлических решеток, ячеистых покрытий, приямков, текстильных матов)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Подметание и уборка придомовой территории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Промывка урн (зима)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72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Организация мест накопления бытовых отходов, сбор отходов I - IV классов опасности (отработанных ртутьсодержащих ламп и др.) и их передача в специализированные организации, имеющие лицензии на осуществление деятельности по сбору, использованию, обезвреживанию, транспортированию и размещению таких отходов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862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Очистка придомовой территории от снега наносного происхождения (или подметание такой территории, свободной от снежного покрова)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Очистка придомовой территории от наледи и льда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Уборка крыльца и площадки перед входом в подъезд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Очистка урн от мусора (лето)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 раз в неделю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очистка металлической решетки и приямка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 grid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 В ГОД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103806,15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Высадка цветов и деревьев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6600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Покраска перил бордюр ограждений  мусорных баков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4933,88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Спецодежда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4570,84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Материалы (перчатки, мешки для мусора, замки, дорожки)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8605,61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Инвентарь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4254,04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89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ВСЕГО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132770,52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928662" y="0"/>
            <a:ext cx="7391400" cy="152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Отчет по коммунальным услугам за 2017 г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shade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Петра Алексеева27</a:t>
            </a:r>
          </a:p>
        </p:txBody>
      </p:sp>
      <p:graphicFrame>
        <p:nvGraphicFramePr>
          <p:cNvPr id="3" name="Group 102"/>
          <p:cNvGraphicFramePr>
            <a:graphicFrameLocks/>
          </p:cNvGraphicFramePr>
          <p:nvPr/>
        </p:nvGraphicFramePr>
        <p:xfrm>
          <a:off x="500034" y="1000108"/>
          <a:ext cx="8196263" cy="2468880"/>
        </p:xfrm>
        <a:graphic>
          <a:graphicData uri="http://schemas.openxmlformats.org/drawingml/2006/table">
            <a:tbl>
              <a:tblPr/>
              <a:tblGrid>
                <a:gridCol w="2743200"/>
                <a:gridCol w="1951038"/>
                <a:gridCol w="1630362"/>
                <a:gridCol w="1871663"/>
              </a:tblGrid>
              <a:tr h="4572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потребителям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потребителями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потребителей на конец года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ОТОПЛЕНИЕ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3 830 970, 24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3 761 541,64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517 825,27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ГОРЯЧЕЕ ВОДОСНАБЖЕНИЕ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371 168, 87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271 618,68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112 888,55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9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238 379, 21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236 276, 47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17 221,19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227 660,33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239 165, 55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4 196,73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419 381,34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401 944, 38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55 682,75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ГАЗ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157 900,41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161 298, 84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16 869,95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104"/>
          <p:cNvGraphicFramePr>
            <a:graphicFrameLocks/>
          </p:cNvGraphicFramePr>
          <p:nvPr/>
        </p:nvGraphicFramePr>
        <p:xfrm>
          <a:off x="500034" y="3929067"/>
          <a:ext cx="8286808" cy="2594252"/>
        </p:xfrm>
        <a:graphic>
          <a:graphicData uri="http://schemas.openxmlformats.org/drawingml/2006/table">
            <a:tbl>
              <a:tblPr/>
              <a:tblGrid>
                <a:gridCol w="2248584"/>
                <a:gridCol w="1628285"/>
                <a:gridCol w="1395673"/>
                <a:gridCol w="1507133"/>
                <a:gridCol w="1507133"/>
              </a:tblGrid>
              <a:tr h="522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коммунальной услуги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 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руб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Общий объем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потребления (</a:t>
                      </a:r>
                      <a:r>
                        <a:rPr kumimoji="0" lang="ru-RU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нат</a:t>
                      </a: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)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Оплачено поставщику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Задолженность перед поставщиком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9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ОТОПЛЕНИЕ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2 256 416,90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1260,46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гкал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2 103 012,04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591 098, 34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51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ГОРЯЧЕЕ ВОДОСНАБЖЕНИЕ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644 452,01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5530,69 м3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533 424,19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170 824, 32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51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ХОЛОДНОЕ ВОДОСНАБЖЕНИЕ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274 396,06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6432, 40 м3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284 897,55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19 254, 17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58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ВОДООТВЕДЕНИЕ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224 874,57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7120,77 м3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239 594,87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3 954, 13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97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ЭЛЕКТРОЭНЕРГИЯ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64 160,54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12837,50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квтч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63 538,77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16 391,61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58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ГАЗ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191 805,58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1919,71 м3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185 764,81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33 152, 52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dirty="0" smtClean="0"/>
              <a:t>Отчет финансовой деятельности по техническому обслуживанию ремонту</a:t>
            </a:r>
            <a:endParaRPr lang="ru-RU" sz="2700" dirty="0"/>
          </a:p>
        </p:txBody>
      </p:sp>
      <p:graphicFrame>
        <p:nvGraphicFramePr>
          <p:cNvPr id="3" name="Group 256"/>
          <p:cNvGraphicFramePr>
            <a:graphicFrameLocks/>
          </p:cNvGraphicFramePr>
          <p:nvPr/>
        </p:nvGraphicFramePr>
        <p:xfrm>
          <a:off x="609600" y="1752600"/>
          <a:ext cx="8196262" cy="1950720"/>
        </p:xfrm>
        <a:graphic>
          <a:graphicData uri="http://schemas.openxmlformats.org/drawingml/2006/table">
            <a:tbl>
              <a:tblPr/>
              <a:tblGrid>
                <a:gridCol w="5843587"/>
                <a:gridCol w="2352675"/>
              </a:tblGrid>
              <a:tr h="2032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Петра Алексеева 27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 grid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Общая информация об оказании услуг (выполнении работ) по содержанию и текущему ремонту общего имущества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Всего  начислено за услуги по содержанию и текущему ремонту (</a:t>
                      </a:r>
                      <a:r>
                        <a:rPr kumimoji="0" lang="ru-RU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2 186 046 руб. 75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т.ч. За содержание дома (</a:t>
                      </a:r>
                      <a:r>
                        <a:rPr kumimoji="0" lang="ru-RU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1 290 464 руб. 75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в.т.с. За текущий ремонт (</a:t>
                      </a:r>
                      <a:r>
                        <a:rPr kumimoji="0" lang="ru-RU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руб</a:t>
                      </a: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895 582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20"/>
          <p:cNvSpPr txBox="1">
            <a:spLocks noChangeArrowheads="1"/>
          </p:cNvSpPr>
          <p:nvPr/>
        </p:nvSpPr>
        <p:spPr>
          <a:xfrm>
            <a:off x="533400" y="3962400"/>
            <a:ext cx="4038600" cy="1600200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Начало периода</a:t>
            </a: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Задолженность потребителей на начало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периода 247 671    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руб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07 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коп  </a:t>
            </a:r>
          </a:p>
        </p:txBody>
      </p:sp>
      <p:sp>
        <p:nvSpPr>
          <p:cNvPr id="5" name="Rectangle 21"/>
          <p:cNvSpPr txBox="1">
            <a:spLocks noChangeArrowheads="1"/>
          </p:cNvSpPr>
          <p:nvPr/>
        </p:nvSpPr>
        <p:spPr>
          <a:xfrm>
            <a:off x="4953000" y="3962400"/>
            <a:ext cx="4191000" cy="1447800"/>
          </a:xfrm>
          <a:prstGeom prst="rect">
            <a:avLst/>
          </a:prstGeom>
        </p:spPr>
        <p:txBody>
          <a:bodyPr/>
          <a:lstStyle/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Конец периода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Задолженность потребителей на конец периода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271 089 руб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коп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-1928858" y="0"/>
            <a:ext cx="12928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Отчет финансовой деятельности по техническому обслуживанию ремонту </a:t>
            </a:r>
            <a:br>
              <a:rPr lang="ru-RU" dirty="0"/>
            </a:br>
            <a:r>
              <a:rPr lang="ru-RU" dirty="0"/>
              <a:t> Общая информация об оказании услуг (выполнении работ)</a:t>
            </a:r>
          </a:p>
          <a:p>
            <a:pPr algn="ctr"/>
            <a:r>
              <a:rPr lang="ru-RU" dirty="0"/>
              <a:t> по содержанию и текущему ремонту общего имущества</a:t>
            </a:r>
          </a:p>
        </p:txBody>
      </p:sp>
      <p:graphicFrame>
        <p:nvGraphicFramePr>
          <p:cNvPr id="4" name="Group 223"/>
          <p:cNvGraphicFramePr>
            <a:graphicFrameLocks/>
          </p:cNvGraphicFramePr>
          <p:nvPr/>
        </p:nvGraphicFramePr>
        <p:xfrm>
          <a:off x="428596" y="1071546"/>
          <a:ext cx="8305800" cy="3407410"/>
        </p:xfrm>
        <a:graphic>
          <a:graphicData uri="http://schemas.openxmlformats.org/drawingml/2006/table">
            <a:tbl>
              <a:tblPr/>
              <a:tblGrid>
                <a:gridCol w="3565525"/>
                <a:gridCol w="2652713"/>
                <a:gridCol w="2087562"/>
              </a:tblGrid>
              <a:tr h="30162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ПЕТРА АЛЕКСЕЕВА 27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Вид услуги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Начислено за 2017 год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Получено денежных средств за 2017 год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жилищного фонда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895582 руб.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753616 руб. 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электрооборудования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148387 руб. 03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124861 руб. 37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Содержание дворовой территории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157778 руб. 49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132770 руб. 52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236667 руб. 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199155 руб. 76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Проверка и ремонт КПУ ХГВС и отопления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33213 руб. 78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25238 руб. 56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3400" y="4724400"/>
          <a:ext cx="8077200" cy="2002213"/>
        </p:xfrm>
        <a:graphic>
          <a:graphicData uri="http://schemas.openxmlformats.org/drawingml/2006/table">
            <a:tbl>
              <a:tblPr/>
              <a:tblGrid>
                <a:gridCol w="5611529"/>
                <a:gridCol w="2465671"/>
              </a:tblGrid>
              <a:tr h="259495">
                <a:tc gridSpan="2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Процент собираемости за 2017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45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жилищного фонда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82 %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45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Техническое обслуживание электрооборудования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84 %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49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Содержание дворовой территории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84 %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196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Уборка мест общего пользования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84 %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90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Проверка и ремонт КПУ ХГВС и отопления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75 %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571472" y="0"/>
            <a:ext cx="8001000" cy="12160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accent3">
                    <a:shade val="75000"/>
                  </a:schemeClr>
                </a:solidFill>
              </a:rPr>
              <a:t>Отчет по техническому  и текущему обслуживанию ремонту </a:t>
            </a:r>
            <a:br>
              <a:rPr lang="ru-RU" sz="3000" dirty="0" smtClean="0">
                <a:solidFill>
                  <a:schemeClr val="accent3">
                    <a:shade val="75000"/>
                  </a:schemeClr>
                </a:solidFill>
              </a:rPr>
            </a:br>
            <a:endParaRPr lang="ru-RU" sz="3000" dirty="0" smtClean="0">
              <a:solidFill>
                <a:schemeClr val="accent3">
                  <a:shade val="75000"/>
                </a:schemeClr>
              </a:solidFill>
            </a:endParaRPr>
          </a:p>
        </p:txBody>
      </p:sp>
      <p:graphicFrame>
        <p:nvGraphicFramePr>
          <p:cNvPr id="4" name="Group 62"/>
          <p:cNvGraphicFramePr>
            <a:graphicFrameLocks/>
          </p:cNvGraphicFramePr>
          <p:nvPr/>
        </p:nvGraphicFramePr>
        <p:xfrm>
          <a:off x="304800" y="1071545"/>
          <a:ext cx="8553480" cy="5167085"/>
        </p:xfrm>
        <a:graphic>
          <a:graphicData uri="http://schemas.openxmlformats.org/drawingml/2006/table">
            <a:tbl>
              <a:tblPr/>
              <a:tblGrid>
                <a:gridCol w="488770"/>
                <a:gridCol w="5718180"/>
                <a:gridCol w="2346530"/>
              </a:tblGrid>
              <a:tr h="258873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1.1  УСЛУГИ ПО УПРАВЛЕНИЮ МКД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 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Периодичность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46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1.1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Взаимодействие с органами государственной власти и органами местного самоуправления по вопросам, связанным с деятельностью по управлению многоквартирным домом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1.2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Прием, хранение и ведение   технической документации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68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1.3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Взаимодействие  с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ресурсоснабжающими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организациями по договорам о приобретении коммунальных ресурсов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68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1.4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Взаимодействие с специализированными организациями по договорам  обслуживания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68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1.5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Организация и ведение учета жалоб (заявлений, обращений, требований и претензий) потребителей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1.6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Расчет  размера платы за предоставленные жилищно-коммунальные услуги 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1.7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Проверка правильности исчисления размера платы за жилищно-коммунальные услуги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1.8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Предъявление потребителям платежного документа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87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1.9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Организация и проведение общих собраний собственников в МКД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46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1.10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Устранение аварийных повреждений внутридомовых инженерных систем холодного и горячего водоснабжения, водоотведения и внутридомовых систем отопления и электроснабжения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912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1.11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Претензионно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- исковая работа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13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РАБОТ: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165304 руб. 53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58" y="357166"/>
            <a:ext cx="8534400" cy="7588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accent3">
                    <a:shade val="75000"/>
                  </a:schemeClr>
                </a:solidFill>
              </a:rPr>
              <a:t>Отчет по техническому  и текущему обслуживанию ремонту </a:t>
            </a:r>
            <a:br>
              <a:rPr lang="ru-RU" sz="3000" dirty="0" smtClean="0">
                <a:solidFill>
                  <a:schemeClr val="accent3">
                    <a:shade val="75000"/>
                  </a:schemeClr>
                </a:solidFill>
              </a:rPr>
            </a:br>
            <a:endParaRPr lang="ru-RU" sz="3000" dirty="0" smtClean="0">
              <a:solidFill>
                <a:schemeClr val="accent3">
                  <a:shade val="75000"/>
                </a:schemeClr>
              </a:solidFill>
            </a:endParaRPr>
          </a:p>
        </p:txBody>
      </p:sp>
      <p:graphicFrame>
        <p:nvGraphicFramePr>
          <p:cNvPr id="4" name="Group 62"/>
          <p:cNvGraphicFramePr>
            <a:graphicFrameLocks/>
          </p:cNvGraphicFramePr>
          <p:nvPr/>
        </p:nvGraphicFramePr>
        <p:xfrm>
          <a:off x="285720" y="1142984"/>
          <a:ext cx="8610600" cy="5484960"/>
        </p:xfrm>
        <a:graphic>
          <a:graphicData uri="http://schemas.openxmlformats.org/drawingml/2006/table">
            <a:tbl>
              <a:tblPr/>
              <a:tblGrid>
                <a:gridCol w="571504"/>
                <a:gridCol w="5676896"/>
                <a:gridCol w="2362200"/>
              </a:tblGrid>
              <a:tr h="23272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1.2 УСЛУГИ ПО УПРАВЛЕНИЮ МКД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2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 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Сумма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1.2. 1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Изготовление проекта для участия в программе «Комфортная городская среда»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20000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1.2.2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Топографическая съемка земельного участка ПА 27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6692,72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434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1.2.3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Пропарка объекта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Краз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ППУ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9577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1.2.4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Обезвреживание и транспортировка ртутьсодержащих ламп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470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1.2.5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Сброс снега  с крыши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75000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1.2.6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Прочистка канализационной трубы под давлением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8625,80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1.2.7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Услуги погрузчика на вывоз снега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1.2.8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Услуги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фекалки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2500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1.2.9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Установка почтовых ящиков для показаний ИПУ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1434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1.2.10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Ежемесячная распечатка платежного документа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1279,2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1.2.11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Установка навесных замков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1010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1.2.12.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Установка скамьи дворовой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10197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1.2.13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Установка урны, бака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RAL5005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3600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yr" charset="-52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1.2.14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Возмещение ущерба косметический ремонт в кв. 21 ПА 27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10900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906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РАБОТ: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153785руб. 72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534400" cy="7588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000" dirty="0" smtClean="0">
                <a:solidFill>
                  <a:schemeClr val="accent3">
                    <a:shade val="75000"/>
                  </a:schemeClr>
                </a:solidFill>
              </a:rPr>
              <a:t>Отчет по техническому  и текущему обслуживанию ремонту </a:t>
            </a:r>
            <a:br>
              <a:rPr lang="ru-RU" sz="3000" dirty="0" smtClean="0">
                <a:solidFill>
                  <a:schemeClr val="accent3">
                    <a:shade val="75000"/>
                  </a:schemeClr>
                </a:solidFill>
              </a:rPr>
            </a:br>
            <a:endParaRPr lang="ru-RU" sz="3000" dirty="0" smtClean="0">
              <a:solidFill>
                <a:schemeClr val="accent3">
                  <a:shade val="75000"/>
                </a:schemeClr>
              </a:solidFill>
            </a:endParaRPr>
          </a:p>
        </p:txBody>
      </p:sp>
      <p:graphicFrame>
        <p:nvGraphicFramePr>
          <p:cNvPr id="4" name="Group 62"/>
          <p:cNvGraphicFramePr>
            <a:graphicFrameLocks/>
          </p:cNvGraphicFramePr>
          <p:nvPr/>
        </p:nvGraphicFramePr>
        <p:xfrm>
          <a:off x="304800" y="1524000"/>
          <a:ext cx="8610600" cy="3803358"/>
        </p:xfrm>
        <a:graphic>
          <a:graphicData uri="http://schemas.openxmlformats.org/drawingml/2006/table">
            <a:tbl>
              <a:tblPr/>
              <a:tblGrid>
                <a:gridCol w="492034"/>
                <a:gridCol w="5756366"/>
                <a:gridCol w="2362200"/>
              </a:tblGrid>
              <a:tr h="232725">
                <a:tc gridSpan="3"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1.3  УСЛУГИ ПО УПРАВЛЕНИЮ МКД в разрезе накладных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72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 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Сумма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1.3 1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Канцелярия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3123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1.3.2. 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Орг. техника и комплектующие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3750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1.3.3. 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Услуги интернета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6100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1.3.4.</a:t>
                      </a:r>
                      <a:r>
                        <a:rPr lang="ru-RU" sz="1000" baseline="0" dirty="0" smtClean="0"/>
                        <a:t> 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Обслуживание сайта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4285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1.3.5. 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Услуги связи и телефонии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2300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1.3.6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Аренда офиса и коммунальные услуги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38571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1,.3.7 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Почтовые услуги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1050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1.3.8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Электронная отчетность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203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542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1.3.9 </a:t>
                      </a:r>
                      <a:endParaRPr lang="ru-RU" sz="1000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Ведение портала ГИС ЖКХ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1785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906">
                <a:tc gridSpan="2"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НАКЛАДНЫЕ РАСХОДЫ: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61167 руб.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57158" y="0"/>
            <a:ext cx="846962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500" dirty="0">
                <a:solidFill>
                  <a:schemeClr val="tx2"/>
                </a:solidFill>
              </a:rPr>
              <a:t>Отчет по техническому  и текущему обслуживанию ремонту </a:t>
            </a:r>
            <a:br>
              <a:rPr lang="ru-RU" sz="2500" dirty="0">
                <a:solidFill>
                  <a:schemeClr val="tx2"/>
                </a:solidFill>
              </a:rPr>
            </a:br>
            <a:endParaRPr lang="ru-RU" sz="2500" dirty="0">
              <a:solidFill>
                <a:schemeClr val="tx2"/>
              </a:solidFill>
            </a:endParaRPr>
          </a:p>
        </p:txBody>
      </p:sp>
      <p:graphicFrame>
        <p:nvGraphicFramePr>
          <p:cNvPr id="4" name="Group 67"/>
          <p:cNvGraphicFramePr>
            <a:graphicFrameLocks/>
          </p:cNvGraphicFramePr>
          <p:nvPr/>
        </p:nvGraphicFramePr>
        <p:xfrm>
          <a:off x="428596" y="642918"/>
          <a:ext cx="8305801" cy="5899254"/>
        </p:xfrm>
        <a:graphic>
          <a:graphicData uri="http://schemas.openxmlformats.org/drawingml/2006/table">
            <a:tbl>
              <a:tblPr/>
              <a:tblGrid>
                <a:gridCol w="762000"/>
                <a:gridCol w="5508309"/>
                <a:gridCol w="2035492"/>
              </a:tblGrid>
              <a:tr h="2169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 АВАРИЙНО-ДИСПЕТЧЕРСКОЕ ОБСЛУЖИВАНИЕ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9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Периодичность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Прием и выполнение аварийно-диспетчерской службой заявок собственников и пользователей помещений в многоквартирных домах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Техническое обслуживание общедомовых коммуникаций, технических устройств и строительных конструкций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732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Контроль параметров теплоносителя и воды (давления, температуры, расхода) и незамедлительное принятие мер к восстановлению требуемых параметров отопления и водоснабжения и герметичности систем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Контроль состояния герметичности участков трубопроводов и соединительных элементов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Контроль состояния элементов внутренней канализации, канализационных вытяжек, внутреннего водостока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732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Проверка исправности, работоспособности, регулировка и техническое обслуживание насосов, запорной арматуры, контрольно-измерительных приборов, автоматических регуляторов и устройств, коллективных (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общедомовых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) приборов учета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Предоставлять потребителю коммунальные услуги в необходимых для него объемах и надлежащего качества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1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Осуществление технического обслуживания внутридомовых инженерных систем, с использованием которых предоставляются коммунальные услуги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732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Контроль за работой внутридомовых инженерных систем многоквартирных домов, регистрация и выполнение заявок собственников и пользователей помещений в многоквартирных домах об устранении неисправностей и повреждений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54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Ликвидация аварийных ситацаций по внутридомовой инженерной системе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9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2.11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Постоянный контроль параметров воды (давления, расхода)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постоянно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747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110203руб. 03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71472" y="214290"/>
            <a:ext cx="780463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300" dirty="0">
                <a:solidFill>
                  <a:schemeClr val="tx2"/>
                </a:solidFill>
              </a:rPr>
              <a:t>Отчет по техническому  и текущему обслуживанию ремонту </a:t>
            </a:r>
            <a:br>
              <a:rPr lang="ru-RU" sz="2300" dirty="0">
                <a:solidFill>
                  <a:schemeClr val="tx2"/>
                </a:solidFill>
              </a:rPr>
            </a:br>
            <a:endParaRPr lang="ru-RU" sz="2300" dirty="0">
              <a:solidFill>
                <a:schemeClr val="tx2"/>
              </a:solidFill>
            </a:endParaRPr>
          </a:p>
        </p:txBody>
      </p:sp>
      <p:graphicFrame>
        <p:nvGraphicFramePr>
          <p:cNvPr id="4" name="Group 56"/>
          <p:cNvGraphicFramePr>
            <a:graphicFrameLocks/>
          </p:cNvGraphicFramePr>
          <p:nvPr/>
        </p:nvGraphicFramePr>
        <p:xfrm>
          <a:off x="566738" y="1552575"/>
          <a:ext cx="8196262" cy="4238944"/>
        </p:xfrm>
        <a:graphic>
          <a:graphicData uri="http://schemas.openxmlformats.org/drawingml/2006/table">
            <a:tbl>
              <a:tblPr/>
              <a:tblGrid>
                <a:gridCol w="576262"/>
                <a:gridCol w="5611813"/>
                <a:gridCol w="2008187"/>
              </a:tblGrid>
              <a:tr h="3238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 ПОДГОТОВКА МКД К ОТОПИТЕЛЬНОМУ СЕЗОНУ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 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Наименование 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Периодичность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Промывка систем водоснабжения для удаления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накипно-коррозионных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отложений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Удаление воздуха из системы отопления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Испытания на прочность и плотность (гидравлические испытания) узлов ввода и систем отопления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Проведение пробных пусконаладочных работ (пробные топки)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Промывка централизованных систем теплоснабжения для удаления </a:t>
                      </a:r>
                      <a:r>
                        <a:rPr kumimoji="0" lang="ru-RU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накипно-коррозионных</a:t>
                      </a: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отложений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Проведение восстановительных работ для надлежащего содержания крыш, лестниц, внутренней оттелки,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июнь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Прочистка ливневой канализации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август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3.8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Утепление  закрытия входов а так же утепление наружных сетей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сентябрь-октябрь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321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ИТОГО стоимость работ за 2017 год 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68876руб. 89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647"/>
          <p:cNvGraphicFramePr>
            <a:graphicFrameLocks/>
          </p:cNvGraphicFramePr>
          <p:nvPr/>
        </p:nvGraphicFramePr>
        <p:xfrm>
          <a:off x="285720" y="285728"/>
          <a:ext cx="8534400" cy="5669198"/>
        </p:xfrm>
        <a:graphic>
          <a:graphicData uri="http://schemas.openxmlformats.org/drawingml/2006/table">
            <a:tbl>
              <a:tblPr/>
              <a:tblGrid>
                <a:gridCol w="506413"/>
                <a:gridCol w="4217987"/>
                <a:gridCol w="1219200"/>
                <a:gridCol w="762000"/>
                <a:gridCol w="1828800"/>
              </a:tblGrid>
              <a:tr h="106680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Выполнение работ по предписанию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ресурсоснабжающей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организации в рамках подготовки к ОЗП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видов работ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Кол-во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Цена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Стоимость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7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Замена крана шар. ДУ15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3936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7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Замена крана шар. ДУ 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7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Замена резьбы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черн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ДУ 15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7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Замена крана шар. ДУ 32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1657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36454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7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Замена крана шар. ДУ 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2656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7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Замена крана шар. ДУ 80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4243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8486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775"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  <a:cs typeface="Arial" pitchFamily="34" charset="0"/>
                        </a:rPr>
                        <a:t>ИТОГО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58940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7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Спецодежда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год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4589,7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775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Инвентарь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1 раз в год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5858,1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51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Сантехнические материалы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По мере необходимости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40159,5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129"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ВСЕГО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109547 руб. 3</a:t>
                      </a:r>
                      <a:endParaRPr lang="ru-RU" b="1" dirty="0"/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1381</TotalTime>
  <Words>2102</Words>
  <PresentationFormat>Экран (4:3)</PresentationFormat>
  <Paragraphs>577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Отчет деятельности  ооо ук «Альтаир»   ПЕТРА АЛЕКСЕЕВА 27 </vt:lpstr>
      <vt:lpstr>Отчет финансовой деятельности по техническому обслуживанию ремонту</vt:lpstr>
      <vt:lpstr>Слайд 3</vt:lpstr>
      <vt:lpstr>Отчет по техническому  и текущему обслуживанию ремонту  </vt:lpstr>
      <vt:lpstr>Отчет по техническому  и текущему обслуживанию ремонту  </vt:lpstr>
      <vt:lpstr>Отчет по техническому  и текущему обслуживанию ремонту  </vt:lpstr>
      <vt:lpstr>Слайд 7</vt:lpstr>
      <vt:lpstr>Слайд 8</vt:lpstr>
      <vt:lpstr>Слайд 9</vt:lpstr>
      <vt:lpstr>Отчет по техническому  обслуживанию КПУ  отопления и ХГВС </vt:lpstr>
      <vt:lpstr>Слайд 11</vt:lpstr>
      <vt:lpstr>Экономия по отоплению за 2017 год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 ПЕТРА АЛЕКСЕЕВА 27 </dc:title>
  <dc:creator>Админ</dc:creator>
  <cp:lastModifiedBy>Админ</cp:lastModifiedBy>
  <cp:revision>22</cp:revision>
  <dcterms:created xsi:type="dcterms:W3CDTF">2018-04-25T02:53:58Z</dcterms:created>
  <dcterms:modified xsi:type="dcterms:W3CDTF">2018-04-26T03:02:55Z</dcterms:modified>
</cp:coreProperties>
</file>