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3" r:id="rId5"/>
    <p:sldId id="259" r:id="rId6"/>
    <p:sldId id="262" r:id="rId7"/>
    <p:sldId id="274" r:id="rId8"/>
    <p:sldId id="275" r:id="rId9"/>
    <p:sldId id="276" r:id="rId10"/>
    <p:sldId id="277" r:id="rId11"/>
    <p:sldId id="278" r:id="rId12"/>
    <p:sldId id="279" r:id="rId13"/>
    <p:sldId id="282" r:id="rId14"/>
    <p:sldId id="283" r:id="rId15"/>
    <p:sldId id="263" r:id="rId16"/>
    <p:sldId id="265" r:id="rId17"/>
    <p:sldId id="266" r:id="rId18"/>
    <p:sldId id="272" r:id="rId19"/>
    <p:sldId id="280" r:id="rId20"/>
    <p:sldId id="268" r:id="rId21"/>
    <p:sldId id="269" r:id="rId22"/>
    <p:sldId id="270" r:id="rId23"/>
    <p:sldId id="271" r:id="rId24"/>
    <p:sldId id="281" r:id="rId25"/>
    <p:sldId id="284" r:id="rId2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874" y="-10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369" y="4149080"/>
            <a:ext cx="7572474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за 2018 ГОД</a:t>
            </a:r>
            <a:br>
              <a:rPr lang="ru-RU" dirty="0" smtClean="0"/>
            </a:br>
            <a:r>
              <a:rPr lang="ru-RU" dirty="0" smtClean="0"/>
              <a:t>ПЕТРА АЛЕКСЕЕВА - 27</a:t>
            </a:r>
            <a:endParaRPr lang="ru-RU" dirty="0"/>
          </a:p>
        </p:txBody>
      </p:sp>
      <p:pic>
        <p:nvPicPr>
          <p:cNvPr id="1025" name="Рисунок 2" descr="Описание: j02054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6672"/>
            <a:ext cx="2232248" cy="133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Work\Desktop\с рабочего стола\Альтаир_лого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434" y="1485058"/>
            <a:ext cx="4948263" cy="216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03230"/>
              </p:ext>
            </p:extLst>
          </p:nvPr>
        </p:nvGraphicFramePr>
        <p:xfrm>
          <a:off x="8812" y="332656"/>
          <a:ext cx="9135186" cy="70162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211"/>
                <a:gridCol w="601956"/>
                <a:gridCol w="522577"/>
                <a:gridCol w="1236988"/>
                <a:gridCol w="1428820"/>
                <a:gridCol w="802609"/>
                <a:gridCol w="1322982"/>
                <a:gridCol w="1314161"/>
                <a:gridCol w="705590"/>
                <a:gridCol w="573292"/>
              </a:tblGrid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31-07-2018 19:17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5239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6 эт. 1 по 4 под-д подключить розетки на черда- ке и вкрутить лампочки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Брагин Иван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02-08-2018 16:47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31-07-2018 09:37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5232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Алексеева,27.-56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кнс возле 1 колодца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Течи нет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31-07-2018 10:21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30-07-2018 08:55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5223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ЦКНС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30-07-2018 09:29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00:34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26-07-2018 12:25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5200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Алексеева,27.-77 под4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подключение стиральной машины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подтянул шланг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26-07-2018 18:23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05:57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26-07-2018 09:36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5193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Алексеева,27.-76 под4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к/бачок не работает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27.07.18  предварительно позвонить . Запала кнопка - поправил.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27-07-2018 13:20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25-07-2018 17:14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5187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Петра Алексеева,27.- под </a:t>
                      </a:r>
                      <a:r>
                        <a:rPr lang="ru-RU" sz="700" u="none" strike="noStrike" dirty="0" err="1">
                          <a:effectLst/>
                        </a:rPr>
                        <a:t>эт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кнс на улице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ЦКНС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26-07-2018 07:27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14:13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20-07-2018 07:58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ц/кнс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Ю.В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20-07-2018 08:00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00:01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11-07-2018 12:29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5067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под-д нет влажной уборки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Бокошева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Передано Бокошевой А. уберет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благоустройство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11-07-2018 22:50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11-07-2018 10:10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5060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Алексеева,27.-16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нет ГВС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Аланаев 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ЯТЭЦ нужна замена задвижки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17-07-2018 18:37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10-07-2018 11:38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5051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 под2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сломана пружина на вх.двери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Установил пружину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11-07-2018 08:58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21:20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07-07-2018 17:10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5033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Алексеева,27.-29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низкая темп </a:t>
                      </a:r>
                      <a:r>
                        <a:rPr lang="ru-RU" sz="700" u="none" strike="noStrike" dirty="0" err="1">
                          <a:effectLst/>
                        </a:rPr>
                        <a:t>гвс</a:t>
                      </a:r>
                      <a:r>
                        <a:rPr lang="ru-RU" sz="700" u="none" strike="noStrike" dirty="0">
                          <a:effectLst/>
                        </a:rPr>
                        <a:t>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Захаров Е.А.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Передать мастеру АЛАНАЕВУ. В.  на 09.07.18 г. норма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09-07-2018 10:09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06-07-2018 11:29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 дет.площадке торчит труба Убрать бревно и пень  с парковки( со стороны гаражей)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10-07-2018 16:58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06-07-2018 10:02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5019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Алексеева,27.-42 под2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сл/бочка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закуп материала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09-07-2018 09:23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02-07-2018 14:45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4989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Алексеева,27.-29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консультация по установке кранов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отписал материал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06-07-2018 10:31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02-07-2018 09:21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4985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Алексеева,27.-23 под1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полотенцесушителя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Ботаков Н.В.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заменил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06-07-2018 13:21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24-06-2018 11:20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4923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Алексеева,27.-ЕДДС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КНС под домом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Течи нет 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24-06-2018 11:21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00:01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23-06-2018 17:52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Алексеева,27.-76 под4 эт4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Обследовать в/счетчик хвс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Каратаев В.В.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исправен, обследовал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02-07-2018 09:44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19-06-2018 18:40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4884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ц/кнс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Сидоров П.А.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ЦКНС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20-06-2018 07:57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13:16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12:24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4872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Закрыть крышкой колодец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Водоканал ГУП по колодцам 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Передала Водоканал по колодцам дисп.Ковалевой - крышку приварили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разные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15:03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02:39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12:21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4871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кнс под домом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15:38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03:16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12:08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Тирская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4870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 под-х открыть рамы, открутить шурупы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18-06-2018 16:30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04:21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16-06-2018 11:43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4851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Алексеева,27.-29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Замена , установка прибора учета - эл/счетчик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Назаренко А.А.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22-06-2018 11:06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15-06-2018 18:10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4846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Алексеева,27.-68 под4 эт2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КНС выпуск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Т.В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ЦКНС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15-06-2018 20:13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02:02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09-06-2018 16:27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Лопсонова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4798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Алексеева,27.-41 под2 эт5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плохо двери закрываются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Лифтремонт (ЯЛК)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передано ЯЛК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обслуживание лифта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09-06-2018 16:50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00:22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07-06-2018 10:49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4770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Алексеева,27.-36 под2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под-д  сломан доводчик отрегулировать доводчик, замки в сумочке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плотницкие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16-06-2018 04:59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05-06-2018 10:33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4745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 под эт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Убрать арматуру с прохода Со стороны стоматологии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Иванов А.В.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Убрали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благоустройство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05-06-2018 17:29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06:55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17:51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4740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Алексеева,27.-64 под3 эт6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течь КНС под домом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Сидоров П.А.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прочистил ЦКНС под домом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общедомовые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20:35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02:43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10:17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Кириллина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4735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Алексеева,27.-21 под1 эт6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сл/б-ка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Сидоров П.А.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засор сл/бачка, выполнено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13:05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02:48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  <a:tr h="225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08:25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Кузьмина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4730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Петра Алексеева,27.-25 под2 эт1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не работает полотенцесушитель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Сидоров П.А.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п/сушитель не работает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04-06-2018 13:05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04:40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57" marR="3157" marT="3157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6620" y="-68060"/>
            <a:ext cx="6511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июнь –июль 2018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828928"/>
              </p:ext>
            </p:extLst>
          </p:nvPr>
        </p:nvGraphicFramePr>
        <p:xfrm>
          <a:off x="179512" y="476672"/>
          <a:ext cx="8856983" cy="6048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141"/>
                <a:gridCol w="583624"/>
                <a:gridCol w="506663"/>
                <a:gridCol w="1199317"/>
                <a:gridCol w="1385306"/>
                <a:gridCol w="778166"/>
                <a:gridCol w="1282691"/>
                <a:gridCol w="1274141"/>
                <a:gridCol w="684102"/>
                <a:gridCol w="555832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30-08-2018 08:36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5469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Алексеева,27.-40 под2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гвс по стояку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перепаяли стояк по ГВС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30-08-2018 10:37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29-08-2018 16:42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Кузьмина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5467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Алексеева,27.-77 под4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стиральной машинки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Алексеев.В.Ю.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поправил трубу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29-08-2018 20:29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27-08-2018 11:28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 под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отсыпать яму щебенкой у стомоталогии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Блажко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03-09-2018 08:34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27-08-2018 09:12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Алексеева,27.-29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нет уборки в </a:t>
                      </a:r>
                      <a:r>
                        <a:rPr lang="ru-RU" sz="800" u="none" strike="noStrike" dirty="0" err="1">
                          <a:effectLst/>
                        </a:rPr>
                        <a:t>подьезде</a:t>
                      </a:r>
                      <a:r>
                        <a:rPr lang="ru-RU" sz="800" u="none" strike="noStrike" dirty="0">
                          <a:effectLst/>
                        </a:rPr>
                        <a:t> влажной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 техничке Бокошевой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уборка лестничных клеток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27-08-2018 20:21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24-08-2018 18:00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колодца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Водоканал ГУП по колодцам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 Водоканал пр д/д Клейменова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25-08-2018 08:25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21-08-2018 17:44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 не работает 4 под-д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Лифтремонт (ЯЛК)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 ЯЛК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обслуживание лифта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22-08-2018 08:54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18-08-2018 08:57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5382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Алексеева,27.-62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кровли в кв-ру в нескольких местах сильно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Захаров Е.А.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Подрядчикам передановыполнено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11-09-2018 07:50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18-08-2018 08:41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5379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Алексеева,27.-45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крыши в кв-ру в двух комнатах, сильная течь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Захаров Е.А.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подрядчикам передано выполнено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11-09-2018 07:51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10-08-2018 18:54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Алексеева,27.-61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верху  с потолка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ремонт кровли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14-08-2018 07:50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09-08-2018 13:54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Алексеева,27.-55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в/сч  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Каратаев В.В.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Выполнено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09-08-2018 13:58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07-08-2018 14:52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5289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Запах кнс в подъезде в 3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течи не обнаружено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07-08-2018 17:21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03-08-2018 16:32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5264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по домом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03-08-2018 18:03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03-08-2018 11:19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5258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Алексеева,27.-77 под4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засор унитаза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03-08-2018 15:55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01-08-2018 18:50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5246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колодца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Водоканал ГУП по колодцам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приняла д/д Клейменова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01-08-2018 18:51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00:01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6620" y="-68060"/>
            <a:ext cx="59488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август  2018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52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30944"/>
              </p:ext>
            </p:extLst>
          </p:nvPr>
        </p:nvGraphicFramePr>
        <p:xfrm>
          <a:off x="107504" y="404664"/>
          <a:ext cx="9036497" cy="6691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9446"/>
                <a:gridCol w="595453"/>
                <a:gridCol w="516932"/>
                <a:gridCol w="1223624"/>
                <a:gridCol w="1413384"/>
                <a:gridCol w="793938"/>
                <a:gridCol w="1308689"/>
                <a:gridCol w="1299964"/>
                <a:gridCol w="697968"/>
                <a:gridCol w="567099"/>
              </a:tblGrid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27-09-2018 14:47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5787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Алексеева,27.-39 под2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трубы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закуп материала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05-10-2018 08:42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27-09-2018 08:27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5783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Алексеева,27.-33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арматуры компактбачка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отмена заявки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27-09-2018 12:01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25-09-2018 08:29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колодца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Водоканал ГУП по колодцам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 Водоканал пр д/д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25-09-2018 08:31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24-09-2018 15:24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Алексеева,27.-82 под4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в/счетчика хгвс 2 шт.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Каратаев В.В.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заменил 2 всч ХГВС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25-09-2018 14:46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22-09-2018 13:07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23-09-2018 08:26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19:19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20-09-2018 14:05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5718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колодца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Водоканал ГУП по колодцам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Водоканал ГУП д/д Ярославцева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20-09-2018 16:35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18-09-2018 14:45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Алексеева,27.-71 под4 эт3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крана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заменили 2 крана,запустили стояк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01-10-2018 08:43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17-09-2018 14:27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Алексеева,27.-74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 нагревается п/сушитель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05-11-2018 14:36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17-09-2018 10:36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5688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под4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света в машинном отделении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вкл автомат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21-09-2018 09:25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17-09-2018 10:00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Алексеева,27.-36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заменить краны ХГВС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18.09 с 9ч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20-10-2018 08:28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15-09-2018 22:07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5675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Алексеева,27.-23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временно устранил течь,нужно заменить прокладки заменил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16-09-2018 21:39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14-09-2018 09:11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Алексеева,27.-42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подключить радиаторы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открыл краны, развоздушил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14-09-2018 15:25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12-09-2018 18:00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Алексеева,27.-маг.Туйгун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трубы отопления.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12-09-2018 22:32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11-09-2018 08:55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5628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Алексеева,27.-55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радиатора в ком-те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12-09-2018 22:36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08-09-2018 12:48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5570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Алексеева,27.-69 под4 эт2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переустановить э/счетчик в другое место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Будет работать энергосбыт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14-09-2018 10:02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07-09-2018 14:34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Алексеева,27.-62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трубы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01-10-2018 08:42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05-09-2018 17:41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Алексеева,27.-председате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ц/кнс под домом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ЦКНС, передали в Водоканал, приняла Клейменова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05-09-2018 18:00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00:19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05-09-2018 16:22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Алексеева,27.-62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по отоплению, летом прорвало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мастеру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06-09-2018 12:53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05-09-2018 16:19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Алексеева,27.-51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лопнувшая труба по отоплению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06-09-2018 12:47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  <a:tr h="322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03-09-2018 08:10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под4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 ЦКНС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03-09-2018 08:18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00:08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78" marR="4578" marT="4578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6620" y="-68060"/>
            <a:ext cx="62274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сентябрь 2018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109519"/>
              </p:ext>
            </p:extLst>
          </p:nvPr>
        </p:nvGraphicFramePr>
        <p:xfrm>
          <a:off x="-19817" y="188640"/>
          <a:ext cx="9123748" cy="6799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427"/>
                <a:gridCol w="601203"/>
                <a:gridCol w="521923"/>
                <a:gridCol w="1235439"/>
                <a:gridCol w="1427030"/>
                <a:gridCol w="801603"/>
                <a:gridCol w="1321325"/>
                <a:gridCol w="1312517"/>
                <a:gridCol w="704706"/>
                <a:gridCol w="572575"/>
              </a:tblGrid>
              <a:tr h="43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29-11-2018 19:11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Алексеева,27.-35 под2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трубы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устранил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30-11-2018 08:02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27-11-2018 12:31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27-11-2018 18:47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26-11-2018 16:58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Прогнали, все норма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26-11-2018 20:54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03:56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24-11-2018 23:58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6504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Алексеева,27.-35 под2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Прогнали с офисов, все пошло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26-11-2018 14:37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22-11-2018 19:26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6482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Алексеева,27.-магазин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маг.Туйгун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Нужна перепайка медных труб. 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13-12-2018 10:38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18-11-2018 14:20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6418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Алексеева,27.-77 под4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4 под-д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18-11-2018 15:52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15-11-2018 08:37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6389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Алексеева,27.1-староста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день нет вывоза мусора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Альтэко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Альтэко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прочие Альтэко(с/м)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15-11-2018 18:31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15-11-2018 08:35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6388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Алексеева,27.1-староста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уборки двора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Бондаренко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15-11-2018 18:31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09:55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12-11-2018 10:35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запах КНС в ванной прочистить воздухоотвод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16-11-2018 16:43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11-11-2018 12:08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возле дома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11-11-2018 13:21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10-11-2018 21:38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6335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Алексеева,27.-69 под4 эт2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хгвс грязная идет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после ост ХГВС,нормализовалось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13-11-2018 08:37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02-11-2018 12:37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6245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В/канал нет вентиляции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Реалгазсервис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Передала Реалгазсервиз в/канал Герасимову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06-11-2018 12:01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01-11-2018 12:05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6234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в/сч-в хгвс на 2.11.2018 в 14:00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Каратаев В.В.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Заменил, деньги в бухгалтерию сдал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09-11-2018 16:46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27-10-2018 10:26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6149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Алексеева,27.-9 под1 эт3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Засор в ванной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27-10-2018 19:50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23-10-2018 09:50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Алексеева,27.1-староста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Тротуар посыпать песком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Передала Бондаренко Е.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23-10-2018 16:00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23-10-2018 08:07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6089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Алексеева,27.-37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засор унитаза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Отменили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23-10-2018 16:01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22-10-2018 08:50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6074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Алексеева,27.-15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одна батарея холодная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развоздушил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22-10-2018 17:23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08:33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17-10-2018 09:12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6001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Алексеева,27.-74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вместо ГВС идет ХВС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Аланаеву В. разобраться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29-10-2018 22:30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15-10-2018 11:06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5984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Алексеева,27.-офис 66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Замена в/сч-в хгвс 89241715200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Каратаев В.В.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15-10-2018 14:10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12-10-2018 11:46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5955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Алексеева,27.-78 под4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к/бачка унитаза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подтянул подводку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12-10-2018 16:31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04:44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11-10-2018 11:59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5939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Алексеева,27.-Адамов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Заварить ревизию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Осипов В.Н.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11-10-2018 12:02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08-10-2018 09:12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5895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Алексеева,27.-74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 греет п/сушитель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Забит псушитель, нужна замена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05-11-2018 14:35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06-10-2018 10:43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5886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Алексеева,27.-22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 не работает 1 под-д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Лифтремонт (ЯЛК)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ЯЛК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обслуживание лифта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06-10-2018 10:45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02-10-2018 12:50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Алексеева,27.-29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Закрыть кнс крышкой возле парикмахерской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Закрыл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02-10-2018 19:35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9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01-10-2018 13:17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Алексеева,27.-1 под1 эт2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в  туалете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05-10-2018 08:41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83533" y="-200055"/>
            <a:ext cx="70046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октябрь-ноябрь 2018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023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195728"/>
              </p:ext>
            </p:extLst>
          </p:nvPr>
        </p:nvGraphicFramePr>
        <p:xfrm>
          <a:off x="0" y="404664"/>
          <a:ext cx="9143999" cy="63103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816"/>
                <a:gridCol w="602537"/>
                <a:gridCol w="523081"/>
                <a:gridCol w="1238181"/>
                <a:gridCol w="1430199"/>
                <a:gridCol w="803383"/>
                <a:gridCol w="1324258"/>
                <a:gridCol w="1315429"/>
                <a:gridCol w="706271"/>
                <a:gridCol w="573844"/>
              </a:tblGrid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21-12-2018 16:16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6834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под-д на вх.двери закрепить пружину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24-12-2018 16:45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19-12-2018 08:40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Кузьмина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6813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кнс. на улице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19-12-2018 09:41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18-12-2018 16:56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6808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Алексеева,27.-26 под2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замерить 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Захаров Е.А.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09-01-2019 09:24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14-12-2018 11:59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6768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Алексеева,27.-20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Опломбировать счетчики хгвс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Каратаев В.В.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опломбировал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 платные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14-12-2018 15:09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13-12-2018 11:26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Алексеева,27.-30 под2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холодно по стояку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нормализовалолсь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14-12-2018 21:43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12-12-2018 17:05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Алексеева,27.-21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унитаза., сл/б-к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Подтянул к/б-к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12-12-2018 20:08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03:03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12-12-2018 15:42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Алексеева,27.-21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унитаза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12-12-2018 20:32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12-12-2018 13:41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Алексеева,27.-76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ГВС идет ржавая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нормализовалась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14-12-2018 20:05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10-12-2018 09:49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Алексеева,27.-офис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подключить радиатор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открыл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10-12-2018 15:24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09-12-2018 12:47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6701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Алексеева,27.-26 под2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слабое отопление развоздушить в кв 21 тоже холодно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после 19ч-развоздушил,в 21 кв норма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11-12-2018 08:26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09-12-2018 08:12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6698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Алексеева,27.-15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Батарея на половину холодная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развоздушил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09-12-2018 11:08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02:56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08-12-2018 14:53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6695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Алексеева,27.-маг.Туйгун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отопление , прорыв трубы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Запустил левое крыло и стояк кв.74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08-12-2018 17:35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06-12-2018 08:11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6679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Алексеева,27.-25 под2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слабое отопление, холодно в квартире кв; 5,15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в Теплоналадку, добавили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09-12-2018 11:15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12:12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Алексеева,27.-офис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- отработано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09-01-2019 21:45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10:49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Алексеева,27.-30,34,38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Батареи по стояку холодные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Стояк горячий, в кв. был закрыт кран, потеплели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17:32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03-12-2018 12:37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Алексеева,27.-11 под1 эт3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холодно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Аланаев 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04-12-2018 08:12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02-12-2018 15:35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развоздушить по стояку холодно по  стояку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Тимофеев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развоздушили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02-12-2018 20:01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01-12-2018 11:55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6614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Алексеева,27.-36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холодные батареи развоздушить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тепло в норме, вызов ложный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01-12-2018 13:59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02:04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086" marR="5086" marT="5086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6620" y="-68060"/>
            <a:ext cx="6111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декабрь 2018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4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11560" y="404664"/>
            <a:ext cx="851694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300" dirty="0"/>
              <a:t>Отчет по техническому  и текущему обслуживанию ремонту </a:t>
            </a:r>
            <a:br>
              <a:rPr lang="ru-RU" sz="2300" dirty="0"/>
            </a:br>
            <a:endParaRPr lang="ru-RU" sz="2300" dirty="0"/>
          </a:p>
        </p:txBody>
      </p:sp>
      <p:graphicFrame>
        <p:nvGraphicFramePr>
          <p:cNvPr id="4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98094"/>
              </p:ext>
            </p:extLst>
          </p:nvPr>
        </p:nvGraphicFramePr>
        <p:xfrm>
          <a:off x="590567" y="980728"/>
          <a:ext cx="8196262" cy="3918904"/>
        </p:xfrm>
        <a:graphic>
          <a:graphicData uri="http://schemas.openxmlformats.org/drawingml/2006/table">
            <a:tbl>
              <a:tblPr/>
              <a:tblGrid>
                <a:gridCol w="576262"/>
                <a:gridCol w="5611813"/>
                <a:gridCol w="20081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 ПОДГОТОВКА МКД К ОТОПИТЕЛЬНОМУ СЕЗОНУ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систем водоснабжения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Удаление воздуха из системы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Испытания на прочность и плотность (гидравлические испытания) узлов ввода и систем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пробных пусконаладочных работ (пробные топки)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централизованных систем теплоснабжения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восстановительных работ для надлежащего содержания крыш, лестниц, внутренней оттелки,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Прочистка ливневой канализации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август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Утепление  закрытия входов а так же утепление наружных сетей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сентябрь-октябрь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7412038" cy="1477963"/>
          </a:xfrm>
          <a:noFill/>
        </p:spPr>
        <p:txBody>
          <a:bodyPr wrap="none">
            <a:spAutoFit/>
          </a:bodyPr>
          <a:lstStyle/>
          <a:p>
            <a:pPr algn="ctr"/>
            <a:r>
              <a:rPr lang="ru-RU" sz="3000" dirty="0" smtClean="0"/>
              <a:t>Отчет по техническому  обслуживанию КПУ </a:t>
            </a:r>
            <a:br>
              <a:rPr lang="ru-RU" sz="3000" dirty="0" smtClean="0"/>
            </a:br>
            <a:r>
              <a:rPr lang="ru-RU" sz="3000" dirty="0" smtClean="0"/>
              <a:t>отопления и ХГВС</a:t>
            </a:r>
            <a:br>
              <a:rPr lang="ru-RU" sz="3000" dirty="0" smtClean="0"/>
            </a:br>
            <a:endParaRPr lang="ru-RU" sz="3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264111"/>
              </p:ext>
            </p:extLst>
          </p:nvPr>
        </p:nvGraphicFramePr>
        <p:xfrm>
          <a:off x="323528" y="2636912"/>
          <a:ext cx="8534400" cy="2891184"/>
        </p:xfrm>
        <a:graphic>
          <a:graphicData uri="http://schemas.openxmlformats.org/drawingml/2006/table">
            <a:tbl>
              <a:tblPr/>
              <a:tblGrid>
                <a:gridCol w="609600"/>
                <a:gridCol w="6295506"/>
                <a:gridCol w="1629294"/>
              </a:tblGrid>
              <a:tr h="27039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  Обслуживание КПУ  ХВС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34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4.1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проверки состояния приборов учета и достоверности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потребления энергоресурсов по МКД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07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4.2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съёма показаний индивидуальных и общих (квартирных), вести журнал учета показаний указанных приборов учета для использования их при расчете размера платы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за коммунальные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07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4.3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Ежемесячное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снятие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показании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 в период с 23-го по 25-е текущего месяца и заносить полученные показания в журнал учета показаний для последующего расчета с поставщиками услуг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5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4.4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исправной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эксплуатации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5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4.5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Поверка ОДПУ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отополения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04800" y="620688"/>
            <a:ext cx="8839200" cy="609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5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Ремонтные работы в счет экономии по отоплению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426662"/>
              </p:ext>
            </p:extLst>
          </p:nvPr>
        </p:nvGraphicFramePr>
        <p:xfrm>
          <a:off x="304800" y="1253702"/>
          <a:ext cx="8534399" cy="1324743"/>
        </p:xfrm>
        <a:graphic>
          <a:graphicData uri="http://schemas.openxmlformats.org/drawingml/2006/table">
            <a:tbl>
              <a:tblPr/>
              <a:tblGrid>
                <a:gridCol w="390638"/>
                <a:gridCol w="3148015"/>
                <a:gridCol w="2497873"/>
                <a:gridCol w="2497873"/>
              </a:tblGrid>
              <a:tr h="344433">
                <a:tc gridSpan="4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ВИДЫ РАБОТ В РАМКАХ ИСПОЛЬЗОВАНИЯ СРЕДСТВ ЭКОНОМИИ ТЭ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031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Капитальный ремонт кровли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ИП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Носирова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Х.Э.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1470592,04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28638" y="2996952"/>
            <a:ext cx="8839200" cy="609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5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Затраты со счета ТСЖ «Независимость» </a:t>
            </a:r>
            <a:endParaRPr lang="ru-RU" sz="25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86123"/>
              </p:ext>
            </p:extLst>
          </p:nvPr>
        </p:nvGraphicFramePr>
        <p:xfrm>
          <a:off x="304800" y="3541436"/>
          <a:ext cx="8534399" cy="2804099"/>
        </p:xfrm>
        <a:graphic>
          <a:graphicData uri="http://schemas.openxmlformats.org/drawingml/2006/table">
            <a:tbl>
              <a:tblPr/>
              <a:tblGrid>
                <a:gridCol w="390638"/>
                <a:gridCol w="5645888"/>
                <a:gridCol w="2497873"/>
              </a:tblGrid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Изготовление ЭЦП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1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сметчика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30000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банка (комиссия)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20520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Судебные гос. пошлины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3663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21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Зарплата Председателя ТСЖ «Независимость»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362000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81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Налоги в том числе ТСЖ «Независимость»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156415,88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179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Остаток на счете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136573 руб. 07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Экономия по отоплению за 2018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20491"/>
              </p:ext>
            </p:extLst>
          </p:nvPr>
        </p:nvGraphicFramePr>
        <p:xfrm>
          <a:off x="285720" y="1928802"/>
          <a:ext cx="8534399" cy="3514353"/>
        </p:xfrm>
        <a:graphic>
          <a:graphicData uri="http://schemas.openxmlformats.org/drawingml/2006/table">
            <a:tbl>
              <a:tblPr/>
              <a:tblGrid>
                <a:gridCol w="279563"/>
                <a:gridCol w="1407566"/>
                <a:gridCol w="2241961"/>
                <a:gridCol w="2178614"/>
                <a:gridCol w="2426695"/>
              </a:tblGrid>
              <a:tr h="344433">
                <a:tc gridSpan="5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Расчет по экономии отопления за 2018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031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Период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Начислено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Выставлено по ОДПУ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Разница выставленного по ОДПУ от начисления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населекнию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2018 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4021173 руб. 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2614075 руб. 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1407098 руб. 42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Оплачено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4014480 руб. 74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Агентское вознаграждение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54195 руб. 49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экономия отопления за 2018 год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1352902 руб. 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21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 расчете на 1 кв.м.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222 руб. 78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Экономия ОДН электроэнергии за 2018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492"/>
              </p:ext>
            </p:extLst>
          </p:nvPr>
        </p:nvGraphicFramePr>
        <p:xfrm>
          <a:off x="285720" y="1928802"/>
          <a:ext cx="8534399" cy="3630707"/>
        </p:xfrm>
        <a:graphic>
          <a:graphicData uri="http://schemas.openxmlformats.org/drawingml/2006/table">
            <a:tbl>
              <a:tblPr/>
              <a:tblGrid>
                <a:gridCol w="253832"/>
                <a:gridCol w="1433297"/>
                <a:gridCol w="2241961"/>
                <a:gridCol w="2178614"/>
                <a:gridCol w="2426695"/>
              </a:tblGrid>
              <a:tr h="344433">
                <a:tc gridSpan="5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Расчет по экономии по ОДН электроэнергии за 2018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0310">
                <a:tc row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Период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Начислено с учетом недопоставок, перерасчетов, корректировок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Счет ЯО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Энергосбыта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Разница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 vMerge="1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444834 руб. 06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75791 руб. 99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368859 руб. 59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Оплачено факт.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432276 руб. 01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0787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Агентское вознаграждение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5835 руб. 73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экономия отопления за 2018 год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363023 руб. 86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21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 расчете на 1 кв.м.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59 руб. 77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12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Отчет финансовой деятельности по техническому обслуживанию ремонту</a:t>
            </a:r>
            <a:endParaRPr lang="ru-RU" sz="2700" dirty="0">
              <a:solidFill>
                <a:schemeClr val="tx1"/>
              </a:solidFill>
            </a:endParaRPr>
          </a:p>
        </p:txBody>
      </p:sp>
      <p:graphicFrame>
        <p:nvGraphicFramePr>
          <p:cNvPr id="3" name="Group 2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130434"/>
              </p:ext>
            </p:extLst>
          </p:nvPr>
        </p:nvGraphicFramePr>
        <p:xfrm>
          <a:off x="609600" y="1752600"/>
          <a:ext cx="8196262" cy="1950720"/>
        </p:xfrm>
        <a:graphic>
          <a:graphicData uri="http://schemas.openxmlformats.org/drawingml/2006/table">
            <a:tbl>
              <a:tblPr/>
              <a:tblGrid>
                <a:gridCol w="5843587"/>
                <a:gridCol w="2352675"/>
              </a:tblGrid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Петра Алексеева 27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Общая информация об оказании услуг (выполнении работ) по содержанию и текущему ремонту общего имущества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 начислено за услуги по содержанию и текущему ремонту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2274162,40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1335592,80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938,569,60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323528" y="3886200"/>
            <a:ext cx="4320480" cy="16002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Начало периода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начало периода 271089 руб. 40 коп  </a:t>
            </a:r>
          </a:p>
        </p:txBody>
      </p:sp>
      <p:sp>
        <p:nvSpPr>
          <p:cNvPr id="5" name="Rectangle 21"/>
          <p:cNvSpPr txBox="1">
            <a:spLocks noChangeArrowheads="1"/>
          </p:cNvSpPr>
          <p:nvPr/>
        </p:nvSpPr>
        <p:spPr>
          <a:xfrm>
            <a:off x="4953000" y="3962400"/>
            <a:ext cx="4191000" cy="14478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Конец периода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конец периода 330624 руб. 92 коп.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93756"/>
              </p:ext>
            </p:extLst>
          </p:nvPr>
        </p:nvGraphicFramePr>
        <p:xfrm>
          <a:off x="323528" y="476672"/>
          <a:ext cx="8610600" cy="5858770"/>
        </p:xfrm>
        <a:graphic>
          <a:graphicData uri="http://schemas.openxmlformats.org/drawingml/2006/table">
            <a:tbl>
              <a:tblPr/>
              <a:tblGrid>
                <a:gridCol w="557213"/>
                <a:gridCol w="6618287"/>
                <a:gridCol w="1435100"/>
              </a:tblGrid>
              <a:tr h="324421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ЭЛЕКТРООБОРУДОВАНИЯ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Осмотры и обеспечение работоспособного состояния систем  освещения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внутридомовых электрических сетей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и обеспечение работоспособности устройств защитного отключения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устранения аварий в соответствии с установленными предельными сроками на внутридомовых инженерных системах в многоквартирном доме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и др.)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силовых и осветительных установок, электрических установок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Замеры сопротивления изоляции проводов, трубопроводов. 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вентиляторы и др.)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Проверка состояния приборов учета и достоверности предоставленных потребителями сведений об их показаниях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жемесячн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ая снятие и передача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показани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й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Обеспечение эксплуатации и / или  ввода в эксплуатацию 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договорных обязательств по электрическим сетям  в том числе сверка договорных объемов потребления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Сверка расчет объема электрической энергии на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общедомовые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нужды,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взаимодействия сторон при поступлении жалоб потребителей на качество / объем предоставляемой услуги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контроля незаконно подключенных от внутридомовых сетей объектов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Ведение технической документации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 целях недопущения образования задолженности потребителей за КУ при наличии оснований введение приостановления или ограничения электроснабжения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131285 руб. 36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282411"/>
              </p:ext>
            </p:extLst>
          </p:nvPr>
        </p:nvGraphicFramePr>
        <p:xfrm>
          <a:off x="304800" y="838200"/>
          <a:ext cx="8610600" cy="5248910"/>
        </p:xfrm>
        <a:graphic>
          <a:graphicData uri="http://schemas.openxmlformats.org/drawingml/2006/table">
            <a:tbl>
              <a:tblPr/>
              <a:tblGrid>
                <a:gridCol w="537629"/>
                <a:gridCol w="5963417"/>
                <a:gridCol w="2109554"/>
              </a:tblGrid>
              <a:tr h="352544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уборка полов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Сухая уборка полов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Влажная протирка перил лестниц,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906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оконных решеток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19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Сухая  уборка тамбуров, холлов коридоров, галерей, лестничных площадок и маршей, пандусов, лифтовых кабин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уборка тамбуров, холлов коридоров, галерей, лестничных площадок и маршей, пандусов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дератизации помещений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почтовых ящиков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подоконников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Мытье окон, дверей и стен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в год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203898, 45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СПЕЦОДЕЖДА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Инвентарь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Моющие средства  и материалы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3242,5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209290 руб. 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340536"/>
              </p:ext>
            </p:extLst>
          </p:nvPr>
        </p:nvGraphicFramePr>
        <p:xfrm>
          <a:off x="0" y="116632"/>
          <a:ext cx="8763000" cy="6009204"/>
        </p:xfrm>
        <a:graphic>
          <a:graphicData uri="http://schemas.openxmlformats.org/drawingml/2006/table">
            <a:tbl>
              <a:tblPr/>
              <a:tblGrid>
                <a:gridCol w="631568"/>
                <a:gridCol w="5984541"/>
                <a:gridCol w="2146891"/>
              </a:tblGrid>
              <a:tr h="23241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СОДЕРЖАНИЕ ДВОРОВОЙ ТЕРРИТОРИИ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Сдвигание свежевыпавшего снега и очистка придомовой территории от снега и льда при наличии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колейности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 свыше 5 см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контейнерных площадок, расположенных на придомовой территории общего имущества многоквартирного дома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урн от мусора (зима),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урн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газонов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Выкашивание газонов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месяц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систем защиты от грязи (металлических решеток, ячеистых покрытий, приямков, текстильных матов)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Подметание и уборка придомовой территории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урн (зима)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72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мест накопления бытовых отходов, сбор отходов I - IV классов опасности (отработанных ртутьсодержащих ламп и др.) и их передача в специализированные организации, имеющие лицензии на осуществление деятельности по сбору, использованию, обезвреживанию, транспортированию и размещению таких отходов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придомовой территории от снега наносного происхождения (или подметание такой территории, свободной от снежного покрова)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придомовой территории от наледи и льда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урн от мусора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металлической решетки и приямка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В ГОД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124142, 25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Высадка цветов и деревьев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9800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Покраска детских площадок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3850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Инвентарь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1735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04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139527 руб. 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928662" y="-135988"/>
            <a:ext cx="7391400" cy="152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по коммунальным услугам за 2018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Петра Алексеева27</a:t>
            </a:r>
          </a:p>
        </p:txBody>
      </p:sp>
      <p:graphicFrame>
        <p:nvGraphicFramePr>
          <p:cNvPr id="3" name="Group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14450"/>
              </p:ext>
            </p:extLst>
          </p:nvPr>
        </p:nvGraphicFramePr>
        <p:xfrm>
          <a:off x="500034" y="1000108"/>
          <a:ext cx="8196263" cy="2468880"/>
        </p:xfrm>
        <a:graphic>
          <a:graphicData uri="http://schemas.openxmlformats.org/drawingml/2006/table">
            <a:tbl>
              <a:tblPr/>
              <a:tblGrid>
                <a:gridCol w="2743200"/>
                <a:gridCol w="1951038"/>
                <a:gridCol w="1630362"/>
                <a:gridCol w="1871663"/>
              </a:tblGrid>
              <a:tr h="4572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ОТОПЛЕНИЕ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4021173,42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3496655,47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524517,95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ГОРЯЧЕЕ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182962,14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180940,72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2021,42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260181,22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256297,29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3883,93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254178,15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258953,40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-4775,25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438456,36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376593,26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61863,10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ГАЗ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166294,08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154313,85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11980,23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1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947680"/>
              </p:ext>
            </p:extLst>
          </p:nvPr>
        </p:nvGraphicFramePr>
        <p:xfrm>
          <a:off x="500034" y="3929067"/>
          <a:ext cx="8286808" cy="2594252"/>
        </p:xfrm>
        <a:graphic>
          <a:graphicData uri="http://schemas.openxmlformats.org/drawingml/2006/table">
            <a:tbl>
              <a:tblPr/>
              <a:tblGrid>
                <a:gridCol w="2248584"/>
                <a:gridCol w="1628285"/>
                <a:gridCol w="1395673"/>
                <a:gridCol w="1507133"/>
                <a:gridCol w="1507133"/>
              </a:tblGrid>
              <a:tr h="522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поставщиком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9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ОТОПЛЕНИЕ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2614075,00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1368,04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гкалл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3015300,00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518265,50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51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ГОРЯЧЕЕ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652417,38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6407,44 м3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921069,43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-94680,95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51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386520,23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8300 м3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393229,24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12545,50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58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352791,97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10096,76 м3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338246,80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18499,30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9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75974,47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15038,58 квтч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81850,58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6058,87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58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ГАЗ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203390,20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2036,18 м3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219918,43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16624,29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Информация о задолженности по коммунальным услугам </a:t>
            </a:r>
            <a:endParaRPr lang="ru-RU" dirty="0"/>
          </a:p>
        </p:txBody>
      </p:sp>
      <p:sp>
        <p:nvSpPr>
          <p:cNvPr id="3" name="Rectangle 20"/>
          <p:cNvSpPr txBox="1">
            <a:spLocks noChangeArrowheads="1"/>
          </p:cNvSpPr>
          <p:nvPr/>
        </p:nvSpPr>
        <p:spPr>
          <a:xfrm>
            <a:off x="323528" y="1988840"/>
            <a:ext cx="4038600" cy="16002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Начало периода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начало периода 724684  руб. 44 коп  </a:t>
            </a:r>
          </a:p>
        </p:txBody>
      </p:sp>
      <p:sp>
        <p:nvSpPr>
          <p:cNvPr id="4" name="Rectangle 21"/>
          <p:cNvSpPr txBox="1">
            <a:spLocks noChangeArrowheads="1"/>
          </p:cNvSpPr>
          <p:nvPr/>
        </p:nvSpPr>
        <p:spPr>
          <a:xfrm>
            <a:off x="467544" y="4221088"/>
            <a:ext cx="4191000" cy="14478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Конец периода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конец периода 537628 руб. 28 коп.</a:t>
            </a:r>
          </a:p>
        </p:txBody>
      </p:sp>
    </p:spTree>
    <p:extLst>
      <p:ext uri="{BB962C8B-B14F-4D97-AF65-F5344CB8AC3E}">
        <p14:creationId xmlns:p14="http://schemas.microsoft.com/office/powerpoint/2010/main" val="660670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Общая информация по нежилым помещениям </a:t>
            </a:r>
            <a:endParaRPr lang="ru-RU" dirty="0"/>
          </a:p>
        </p:txBody>
      </p:sp>
      <p:graphicFrame>
        <p:nvGraphicFramePr>
          <p:cNvPr id="3" name="Group 1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060556"/>
              </p:ext>
            </p:extLst>
          </p:nvPr>
        </p:nvGraphicFramePr>
        <p:xfrm>
          <a:off x="899592" y="1916832"/>
          <a:ext cx="7344816" cy="2377440"/>
        </p:xfrm>
        <a:graphic>
          <a:graphicData uri="http://schemas.openxmlformats.org/drawingml/2006/table">
            <a:tbl>
              <a:tblPr/>
              <a:tblGrid>
                <a:gridCol w="2627884"/>
                <a:gridCol w="2195960"/>
                <a:gridCol w="2520972"/>
              </a:tblGrid>
              <a:tr h="768085"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Задолженность нежилых помещений на 01.01.2018  -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213974 руб. 01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Начислено за 2018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Оплачено за 2018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028">
                <a:tc v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442064 руб. 10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558674 руб. 14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02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Задолженность нежилых помещений на 31.12.2018  -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97361 руб. 97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15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-1928858" y="692696"/>
            <a:ext cx="1292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Отчет финансовой деятельности по техническому обслуживанию ремонту </a:t>
            </a:r>
            <a:br>
              <a:rPr lang="ru-RU" dirty="0"/>
            </a:br>
            <a:r>
              <a:rPr lang="ru-RU" dirty="0"/>
              <a:t> Общая информация об оказании услуг (выполнении работ)</a:t>
            </a:r>
          </a:p>
          <a:p>
            <a:pPr algn="ctr"/>
            <a:r>
              <a:rPr lang="ru-RU" dirty="0"/>
              <a:t> по содержанию и текущему ремонту общего имущества</a:t>
            </a:r>
          </a:p>
        </p:txBody>
      </p:sp>
      <p:graphicFrame>
        <p:nvGraphicFramePr>
          <p:cNvPr id="4" name="Group 2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4770045"/>
              </p:ext>
            </p:extLst>
          </p:nvPr>
        </p:nvGraphicFramePr>
        <p:xfrm>
          <a:off x="382542" y="1988840"/>
          <a:ext cx="8305800" cy="3407410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ПЕТРА АЛЕКСЕЕВА 27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2018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денежных средств за 2018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938569,60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788114,92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156256,20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131285,36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166069,20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139527,25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249103,80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209290,95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и ремонт КПУ ХГВС и отопления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44285,04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35646,46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522820"/>
              </p:ext>
            </p:extLst>
          </p:nvPr>
        </p:nvGraphicFramePr>
        <p:xfrm>
          <a:off x="611560" y="5589240"/>
          <a:ext cx="8077200" cy="337455"/>
        </p:xfrm>
        <a:graphic>
          <a:graphicData uri="http://schemas.openxmlformats.org/drawingml/2006/table">
            <a:tbl>
              <a:tblPr/>
              <a:tblGrid>
                <a:gridCol w="5611529"/>
                <a:gridCol w="2465671"/>
              </a:tblGrid>
              <a:tr h="33745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Процент собираемости за 2018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83,8  %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-1928858" y="0"/>
            <a:ext cx="1292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/>
              <a:t>Общая информация об исполнении договора управления</a:t>
            </a:r>
            <a:endParaRPr lang="ru-RU" dirty="0"/>
          </a:p>
        </p:txBody>
      </p:sp>
      <p:graphicFrame>
        <p:nvGraphicFramePr>
          <p:cNvPr id="3" name="Group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779073"/>
              </p:ext>
            </p:extLst>
          </p:nvPr>
        </p:nvGraphicFramePr>
        <p:xfrm>
          <a:off x="230142" y="457310"/>
          <a:ext cx="8610600" cy="6118965"/>
        </p:xfrm>
        <a:graphic>
          <a:graphicData uri="http://schemas.openxmlformats.org/drawingml/2006/table">
            <a:tbl>
              <a:tblPr/>
              <a:tblGrid>
                <a:gridCol w="609600"/>
                <a:gridCol w="5638800"/>
                <a:gridCol w="2362200"/>
              </a:tblGrid>
              <a:tr h="365786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Выполненные работы в рамках договора управления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71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Сумма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комплекта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термопреобразователей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2040,75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1.2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КТСП 71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4696,40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1.3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Сброс снега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80000,00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1.4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кодового замка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2639,00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1.5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Замена брелока сигнализации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2650,00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1.6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поливомойки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5500,00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1.7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пайки медной трубы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4000,00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1.8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Услуга по откачке талых вод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2500,00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1.9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Вывоз снега услуги погрузчика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26000,00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1.10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Страхование лифтов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1500,00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1.11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Платежный документ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1918,80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3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1.12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по обслуживанию вент. каналов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9840,00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05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1.13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Текущий косметический ремонт общего имущества (краски, ацетон, эмаль)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5870,00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1.14</a:t>
                      </a:r>
                      <a:endParaRPr lang="ru-RU" sz="1200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Текущие ремонтные работы в системе отопления ХГВС и водоотведения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17086,97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84"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Итого</a:t>
                      </a:r>
                      <a:r>
                        <a:rPr lang="ru-RU" sz="1200" b="1" baseline="0" dirty="0" smtClean="0"/>
                        <a:t> </a:t>
                      </a:r>
                      <a:endParaRPr lang="ru-RU" sz="1200" b="1" dirty="0"/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166241,92 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1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8001000" cy="1216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  <a:t>Отчет по техническому  и текущему обслуживанию ремонту </a:t>
            </a:r>
            <a:b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</a:br>
            <a:endParaRPr lang="ru-RU" sz="30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  <p:graphicFrame>
        <p:nvGraphicFramePr>
          <p:cNvPr id="4" name="Group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444173"/>
              </p:ext>
            </p:extLst>
          </p:nvPr>
        </p:nvGraphicFramePr>
        <p:xfrm>
          <a:off x="323528" y="1628800"/>
          <a:ext cx="8553480" cy="4824114"/>
        </p:xfrm>
        <a:graphic>
          <a:graphicData uri="http://schemas.openxmlformats.org/drawingml/2006/table">
            <a:tbl>
              <a:tblPr/>
              <a:tblGrid>
                <a:gridCol w="488770"/>
                <a:gridCol w="5718180"/>
                <a:gridCol w="2346530"/>
              </a:tblGrid>
              <a:tr h="288032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1.1  УСЛУГИ ПО УПРАВЛЕНИЮ МКД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46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с органами государственной власти и органами местного самоуправления по вопросам, связанным с деятельностью по управлению многоквартирным домом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1.2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Прием, хранение и ведение   технической документации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1.3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 с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ресурсоснабжающими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организациями по договорам о приобретении коммунальных ресурсов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1.4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с специализированными организациями по договорам  обслуживания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1.5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и ведение учета жалоб (заявлений, обращений, требований и претензий) потребителей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1.6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Расчет  размера платы за предоставленные жилищно-коммунальные услуги 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1.7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Проверка правильности исчисления размера платы за жилищно-коммунальные услуги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1.8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Предъявление потребителям платежного документа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1.9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и проведение общих собраний собственников в МКД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46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1.10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Устранение аварийных повреждений внутридомовых инженерных систем холодного и горячего водоснабжения, водоотведения и внутридомовых систем отопления и электроснабжения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91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Претензионно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 исковая работа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0"/>
            <a:ext cx="846962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dirty="0">
                <a:solidFill>
                  <a:schemeClr val="tx2"/>
                </a:solidFill>
              </a:rPr>
              <a:t>Отчет по техническому  и текущему обслуживанию ремонту </a:t>
            </a:r>
            <a:br>
              <a:rPr lang="ru-RU" sz="2500" dirty="0">
                <a:solidFill>
                  <a:schemeClr val="tx2"/>
                </a:solidFill>
              </a:rPr>
            </a:br>
            <a:endParaRPr lang="ru-RU" sz="2500" dirty="0">
              <a:solidFill>
                <a:schemeClr val="tx2"/>
              </a:solidFill>
            </a:endParaRPr>
          </a:p>
        </p:txBody>
      </p:sp>
      <p:graphicFrame>
        <p:nvGraphicFramePr>
          <p:cNvPr id="4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229990"/>
              </p:ext>
            </p:extLst>
          </p:nvPr>
        </p:nvGraphicFramePr>
        <p:xfrm>
          <a:off x="428596" y="642918"/>
          <a:ext cx="8305801" cy="5579214"/>
        </p:xfrm>
        <a:graphic>
          <a:graphicData uri="http://schemas.openxmlformats.org/drawingml/2006/table">
            <a:tbl>
              <a:tblPr/>
              <a:tblGrid>
                <a:gridCol w="762000"/>
                <a:gridCol w="5508309"/>
                <a:gridCol w="2035492"/>
              </a:tblGrid>
              <a:tr h="2169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 АВАРИЙНО-ДИСПЕТЧЕРСКОЕ ОБСЛУЖИВАНИЕ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Прием и выполнение аварийно-диспетчерской службой заявок собственников и пользователей помещений в многоквартирных домах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общедомовых коммуникаций, технических устройств и строительных конструкций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параметров теплоносителя и воды (давления, температуры, расхода) и незамедлительное принятие мер к восстановлению требуемых параметров отопления и водоснабжения и герметичности систем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Контроль состояния герметичности участков трубопроводов и соединительных элементов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состояния элементов внутренней канализации, канализационных вытяжек, внутреннего водостока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исправности, работоспособности, регулировка и техническое обслуживание насосов, запорной арматуры, контрольно-измерительных приборов, автоматических регуляторов и устройств, коллективных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общедомовых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) приборов учета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Предоставлять потребителю коммунальные услуги в необходимых для него объемах и надлежащего качества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1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Осуществление технического обслуживания внутридомовых инженерных систем, с использованием которых предоставляются коммунальные услуги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за работой внутридомовых инженерных систем многоквартирных домов, регистрация и выполнение заявок собственников и пользователей помещений в многоквартирных домах об устранении неисправностей и повреждений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Ликвидация аварийных ситацаций по внутридомовой инженерной системе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9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Постоянный контроль параметров воды (давления, расхода)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479550"/>
              </p:ext>
            </p:extLst>
          </p:nvPr>
        </p:nvGraphicFramePr>
        <p:xfrm>
          <a:off x="179512" y="980728"/>
          <a:ext cx="8784976" cy="5744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205"/>
                <a:gridCol w="578879"/>
                <a:gridCol w="502544"/>
                <a:gridCol w="1189566"/>
                <a:gridCol w="1374044"/>
                <a:gridCol w="771840"/>
                <a:gridCol w="1272263"/>
                <a:gridCol w="1263782"/>
                <a:gridCol w="678540"/>
                <a:gridCol w="551313"/>
              </a:tblGrid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01-02-2018 13:21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Алексеева,27.-30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 в комнате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Перепаяли подачу теплоносителя, запустили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01-02-2018 13:54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29-01-2018 16:15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effectLst/>
                        </a:rPr>
                        <a:t>Тирская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3566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Алексеева,27.-ЯЛК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Включить автомат в лифтовой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Включил автомат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29-01-2018 16:15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27-01-2018 19:47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err="1">
                          <a:effectLst/>
                        </a:rPr>
                        <a:t>Лопсонова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3554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Алексеева,27.-30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27-01-2018 21:06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20-01-2018 13:15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Алексеева,27.-24 под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этаж нет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что света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20-01-2018 14:27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20-01-2018 12:25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3499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Алексеева,27.-2 под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Запах кнс на улице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заказать, что света нету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20-01-2018 14:26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19-01-2018 12:43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3492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Алексеева,27.-магазин об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батарея остыла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Норма, стояки горячие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19-01-2018 15:57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11-01-2018 19:45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Алексеева,27.-32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холодные радиаторы, </a:t>
                      </a:r>
                      <a:r>
                        <a:rPr lang="ru-RU" sz="800" u="none" strike="noStrike" dirty="0" err="1">
                          <a:effectLst/>
                        </a:rPr>
                        <a:t>развоздушить</a:t>
                      </a:r>
                      <a:r>
                        <a:rPr lang="ru-RU" sz="800" u="none" strike="noStrike" dirty="0">
                          <a:effectLst/>
                        </a:rPr>
                        <a:t>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Иванов Т.В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Развоздушил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11-01-2018 19:47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11-01-2018 19:07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3387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остыли радиаторы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Отмена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11-01-2018 19:08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10-01-2018 11:00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3381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Алексеева,27.-маг.Туйгун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замыкает эл/энергия.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осмотрено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электротехнические внутриквартирные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19-01-2018 08:04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10-01-2018 08:38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3379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Алексеева,27.-39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крана на радиаторе в ком-те перекрыли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Подтянул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11-01-2018 20:15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09-01-2018 09:12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3364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Алексеева,27.-31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верху  с потолка просят АКТ о затоплении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кв.35,  течь в перекрытии, заменил кусок трубы, муфты 2 шт.Выполнено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09-01-2018 16:42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05-01-2018 17:18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Алексеева,27.-жильцы под4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 вх.двери   неисправен доводчик. 4 подъезд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09-01-2018 17:28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  <a:tr h="4375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05-01-2018 16:12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3349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Алексеева,27.-26 под2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Запах кнс в  кв-ре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проверил, все  нормально, запаха нет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05-01-2018 17:43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01:30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63" marR="5963" marT="5963" marB="0" anchor="ctr"/>
                </a:tc>
              </a:tr>
            </a:tbl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79512" y="443648"/>
            <a:ext cx="742562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dirty="0">
                <a:solidFill>
                  <a:schemeClr val="tx2"/>
                </a:solidFill>
              </a:rPr>
              <a:t>Отчет по </a:t>
            </a:r>
            <a:r>
              <a:rPr lang="ru-RU" sz="2500" dirty="0" smtClean="0">
                <a:solidFill>
                  <a:schemeClr val="tx2"/>
                </a:solidFill>
              </a:rPr>
              <a:t>выполненным заявкам за январь 2018 </a:t>
            </a:r>
            <a:endParaRPr lang="ru-RU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1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620" y="-68060"/>
            <a:ext cx="871418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dirty="0">
                <a:solidFill>
                  <a:schemeClr val="tx2"/>
                </a:solidFill>
              </a:rPr>
              <a:t>Отчет по </a:t>
            </a:r>
            <a:r>
              <a:rPr lang="ru-RU" sz="2500" dirty="0" smtClean="0">
                <a:solidFill>
                  <a:schemeClr val="tx2"/>
                </a:solidFill>
              </a:rPr>
              <a:t>выполненным заявкам за февраль - март 2018 </a:t>
            </a:r>
            <a:endParaRPr lang="ru-RU" sz="2500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882119"/>
              </p:ext>
            </p:extLst>
          </p:nvPr>
        </p:nvGraphicFramePr>
        <p:xfrm>
          <a:off x="152306" y="389246"/>
          <a:ext cx="8991694" cy="6482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6374"/>
                <a:gridCol w="592502"/>
                <a:gridCol w="514369"/>
                <a:gridCol w="1217558"/>
                <a:gridCol w="1406377"/>
                <a:gridCol w="790001"/>
                <a:gridCol w="1302199"/>
                <a:gridCol w="1293520"/>
                <a:gridCol w="694507"/>
                <a:gridCol w="564287"/>
              </a:tblGrid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31-03-2018 18:25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Алексеева,27.-62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 крыше профлист болтается, закрепить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28-04-2018 16:39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344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30-03-2018 17:09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Алексеева,27.-40 под2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По заявлению  перекрыть </a:t>
                      </a:r>
                      <a:r>
                        <a:rPr lang="ru-RU" sz="800" u="none" strike="noStrike" dirty="0" err="1">
                          <a:effectLst/>
                        </a:rPr>
                        <a:t>гвс</a:t>
                      </a:r>
                      <a:r>
                        <a:rPr lang="ru-RU" sz="800" u="none" strike="noStrike" dirty="0">
                          <a:effectLst/>
                        </a:rPr>
                        <a:t> с 15.00-16.00 для замены п/</a:t>
                      </a:r>
                      <a:r>
                        <a:rPr lang="ru-RU" sz="800" u="none" strike="noStrike" dirty="0" err="1">
                          <a:effectLst/>
                        </a:rPr>
                        <a:t>сушителя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Перекрыл и открыл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30-03-2018 17:10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29-03-2018 20:38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Алексеева,27.-30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засор общедомового стояка КНС по 2 стоякам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Осипов В.Н.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Прочистили Осипов В, Иванов 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30-03-2018 11:15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28-03-2018 14:05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Алексеева,27.-58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кнс на кухне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28-03-2018 15:45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26-03-2018 13:51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Алексеева,27.-76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Идет ржавая хгвс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хгвс нормальная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26-03-2018 14:15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18-03-2018 13:37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Алексеева,27.-26 под2 эт1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уборки 1.2  под-да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Бокошева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Убрала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18-03-2018 19:17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05:40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16-03-2018 14:34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Алексеева,27.-29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открыл стояк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16-03-2018 21:20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15-03-2018 08:56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Алексеева,27.-45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по 2 стоякам,в 41 тоже нет,37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стояк открыл в 25кв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17-03-2018 08:10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14-03-2018 18:52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3902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Алексеева,27.-43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 2 под-де в тамбуре н/света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диодные лампы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14-03-2018 18:57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14-03-2018 18:21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Алексеева,27.-офис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 офисе Сахахакредит течь радиатора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устранил,поправил муфту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15-03-2018 10:22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16:00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08-03-2018 13:46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3862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 работает кодовая дверь выдернули кодовый замок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установили новый кодовый замок код 170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разные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19-03-2018 14:00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07-03-2018 21:22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Алексеева,27.-37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неттепла по  одному стояку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нужна пайка медной трубы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08-03-2018 08:15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06-03-2018 12:58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Алексеева,27.-офис футб.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тепла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Запустил, тепло есть.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06-03-2018 12:58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911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05-03-2018 16:57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3844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Алексеева,27.-27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течь с отопления с верху течь с </a:t>
                      </a:r>
                      <a:r>
                        <a:rPr lang="ru-RU" sz="800" u="none" strike="noStrike" dirty="0" err="1">
                          <a:effectLst/>
                        </a:rPr>
                        <a:t>кв</a:t>
                      </a:r>
                      <a:r>
                        <a:rPr lang="ru-RU" sz="800" u="none" strike="noStrike" dirty="0">
                          <a:effectLst/>
                        </a:rPr>
                        <a:t> 39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перекрыл стояк отопления нужна замена на пластик. Группу открыли. Нужен медник, закуп. Перекрыли стояк Сахакредит в офисе у директора,работы на 12/03 Запустили стояк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14-03-2018 18:46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23-02-2018 14:06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3765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Алексеева,27.1-4 под1 эт2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отопления. в подьезде,у лифтовой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устранил-закрыл автовоздушник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23-02-2018 16:15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23-02-2018 12:38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3764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Алексеева,27.-35 под2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трубы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поставил хомут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23-02-2018 16:14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22-02-2018 07:43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3751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Алексеева,27.-15 под1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под-д вх.дверь не закрывается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26-02-2018 16:01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08-02-2018 07:25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в элеваторе установить замок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Установил замок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08-02-2018 09:02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07-02-2018 12:09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3644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Алексеева,27.-27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в 2-х комнатах теплоносителя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07-02-2018 18:59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07-02-2018 11:05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Алексеева,27.-31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Составить акт о затоплении кв.35, после 17.00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Захаров Е.А.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передано Захарову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12-02-2018 08:18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07-02-2018 08:13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3638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Алексеева,27.-35 под2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Терентьев П.С.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Перепаял муфту д.25 - 5 штук, труба д.25 3 м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07-02-2018 11:41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04-02-2018 10:28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Алексеева,27.-39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радиатора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Заменил прокладки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04-02-2018 18:22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  <a:tr h="2426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01-02-2018 13:21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3591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Алексеева,27.-30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 в комнате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Лисенев А.Н.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Перепаяли подачу теплоносителя, запустили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01-02-2018 13:54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00:32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843" marR="3843" marT="38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6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66620" y="-68060"/>
            <a:ext cx="66645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Отчет по </a:t>
            </a:r>
            <a:r>
              <a:rPr lang="ru-RU" sz="2000" dirty="0" smtClean="0">
                <a:solidFill>
                  <a:schemeClr val="tx2"/>
                </a:solidFill>
              </a:rPr>
              <a:t>выполненным заявкам за апрель – май 2018 </a:t>
            </a:r>
            <a:endParaRPr lang="ru-RU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4982"/>
              </p:ext>
            </p:extLst>
          </p:nvPr>
        </p:nvGraphicFramePr>
        <p:xfrm>
          <a:off x="-1698" y="255904"/>
          <a:ext cx="9124459" cy="6918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476"/>
                <a:gridCol w="601250"/>
                <a:gridCol w="521963"/>
                <a:gridCol w="1235535"/>
                <a:gridCol w="1427142"/>
                <a:gridCol w="801666"/>
                <a:gridCol w="1321428"/>
                <a:gridCol w="1312619"/>
                <a:gridCol w="704761"/>
                <a:gridCol w="572619"/>
              </a:tblGrid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31-05-2018 09:20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4695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Алексеева,27.-44 под2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под-д, сломали дверь, убрать его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взломано , отремонтировали дверь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01-06-2018 07:48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22:28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30-05-2018 13:50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Кузьмина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4691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Алексеева,27.-51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отопления.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течь.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слил общедомовое отопление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30-05-2018 21:02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28-05-2018 19:59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Кириллина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4666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Алексеева,27.-62 под3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Слетела обшивка крыши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30-05-2018 14:02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28-05-2018 19:53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4665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Алексеева,27.-77 под4 эт5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света  в кв-ре.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Жильцы заявку сняли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29-05-2018 08:43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12:50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27-05-2018 11:06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4645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Алексеева,27.-21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 не работает 1 под-д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Лифтремонт (ЯЛК)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ЯЛК дисп. поломка лифта, будет ремонт 28.05.18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обслуживание лифта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31-05-2018 07:45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26-05-2018 08:22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4641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Алексеева,27.-27 под2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потолка. подтекает,проверить верхние квартиры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26-05-2018 10:27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02:05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25-05-2018 09:37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Алексеева,27.-74 под4 эт4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 работает полотенцесушитель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Ю.В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31-05-2018 12:37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24-05-2018 10:01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Алексеева,27.-7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с верху  с потолка по трубе с кв 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слил воду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24-05-2018 17:42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07:40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23-05-2018 17:47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Петра Алексеева,27.-42 под2 </a:t>
                      </a:r>
                      <a:r>
                        <a:rPr lang="ru-RU" sz="800" u="none" strike="noStrike" dirty="0" err="1">
                          <a:effectLst/>
                        </a:rPr>
                        <a:t>эт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течь  регистра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23-05-2018 18:11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23-05-2018 13:17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4616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Алексеева,27.-46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,слабый напор ГВС,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Замена крана ГВС не крутит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 28.05.18 Установил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28-05-2018 14:19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15-05-2018 08:59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4528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прикрутить ограждение под домом-со стороны мусорных ящиков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Прикрутил 15.05.18 г.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17-05-2018 14:26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12-05-2018 11:43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4508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Алексеева,27.-9 под1 эт3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крана в туалете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 закупу материала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12-05-2018 12:46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11-05-2018 20:13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4502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Алексеева,27.-22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 сливной боч/к не поступает вода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отрегулировал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12-05-2018 17:35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21:22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11-05-2018 15:53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4496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Алексеева,27.-27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нет света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11-05-2018 16:11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06-05-2018 13:49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Кузьмина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4439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Алексеева,27.-22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течь к/бачка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Т.В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устранил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07-05-2018 08:00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18:10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03-05-2018 19:29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4414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Алексеева,27.-22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ГВС грязная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Сидоров П.А.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нормализовалась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07-05-2018 08:40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03-05-2018 14:30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Алексеева,27.-42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на вх.двери отрегулировать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выпоолнено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04-05-2018 16:23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03-05-2018 12:46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Кириллина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4407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Алексеева,27.-29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плохо убирает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Киселева Л.Х.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плохо убирается , передали сейчас Киселевой Е.Х.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03-05-2018 15:29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02:42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18:25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4226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колодца КНС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Водоканал ГУП по колодцам КНС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Педала КНС по колодцам Водоканал дисп.Клеменовой -  прочистили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сантехнические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18:27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Тирская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на вх.двери лопнула пружина, заменить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Иванов А.В.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выполнено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плотницкие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17-04-2018 17:02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09:24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4219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Нет уборки 2 под-да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Передала Бокошевой А, уберет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09:42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4218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н/света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Назаренко А.А.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Передано Назаренко, 5 диодных ламп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электротехнические общедомовые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19-04-2018 09:36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4217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Алексеева,27.-Вихорев под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Во 2 под-де убрать лед с лестницы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Передала Бондаренко, уберет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благоустройство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15-04-2018 09:30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00:08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14-04-2018 18:55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4213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Алексеева,27.-22 под1 эт6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течь в раковине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Ботаков Н.В.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подтянул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сантехнические внутриквартирные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14-04-2018 19:46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00:51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  <a:tr h="253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01-04-2018 10:07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Лопсонова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4055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Петра Алексеева,27.- под2 эт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 под-д нет уборки очень грязно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Блажко Г.Н.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убрали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благоустройство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03-04-2018 08:12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62" marR="3662" marT="366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910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1679</TotalTime>
  <Words>5970</Words>
  <Application>Microsoft Office PowerPoint</Application>
  <PresentationFormat>Экран (4:3)</PresentationFormat>
  <Paragraphs>2176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Ясность</vt:lpstr>
      <vt:lpstr>Отчет деятельности  за 2018 ГОД ПЕТРА АЛЕКСЕЕВА - 27</vt:lpstr>
      <vt:lpstr>Отчет финансовой деятельности по техническому обслуживанию ремонту</vt:lpstr>
      <vt:lpstr>Презентация PowerPoint</vt:lpstr>
      <vt:lpstr>Презентация PowerPoint</vt:lpstr>
      <vt:lpstr>Отчет по техническому  и текущему обслуживанию ремонту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Отчет по техническому  обслуживанию КПУ  отопления и ХГВС </vt:lpstr>
      <vt:lpstr>Презентация PowerPoint</vt:lpstr>
      <vt:lpstr>Экономия по отоплению за 2018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о задолженности по коммунальным услугам </vt:lpstr>
      <vt:lpstr>Общая информация по нежилым помещениям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 ПЕТРА АЛЕКСЕЕВА 27 </dc:title>
  <dc:creator>Админ</dc:creator>
  <cp:lastModifiedBy>Work</cp:lastModifiedBy>
  <cp:revision>38</cp:revision>
  <cp:lastPrinted>2019-04-17T00:27:41Z</cp:lastPrinted>
  <dcterms:created xsi:type="dcterms:W3CDTF">2018-04-25T02:53:58Z</dcterms:created>
  <dcterms:modified xsi:type="dcterms:W3CDTF">2019-04-17T01:30:40Z</dcterms:modified>
</cp:coreProperties>
</file>