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64" r:id="rId4"/>
    <p:sldId id="265" r:id="rId5"/>
    <p:sldId id="266" r:id="rId6"/>
    <p:sldId id="268" r:id="rId7"/>
    <p:sldId id="269" r:id="rId8"/>
    <p:sldId id="267" r:id="rId9"/>
    <p:sldId id="270" r:id="rId10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09" autoAdjust="0"/>
    <p:restoredTop sz="94660"/>
  </p:normalViewPr>
  <p:slideViewPr>
    <p:cSldViewPr>
      <p:cViewPr varScale="1">
        <p:scale>
          <a:sx n="87" d="100"/>
          <a:sy n="87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20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21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10" name="Дата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3E263A13-C4B4-403B-9FE8-6C87E60550AE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11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090A-127F-43F5-9B98-484BB3936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EB588-57DB-444A-B6E6-2B105A9F19D1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FA428-6F80-4823-B4C0-C98E6A4A48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ая соединительная линия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Равнобедренный треугольник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ая соединительная линия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F7CC4-2536-438C-9928-95D72411BC65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3C142-CC7D-4490-9C86-CDE24D60E5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EB808-612C-47D0-80DB-4F9BC572ABAE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663A69-CDDA-4BB8-B2F8-727ECBE418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699113-AC95-4446-9926-465BCCC77394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BCEE1-726E-4B0F-8DB3-3BAAD1BC84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2058D-0F8B-4695-8B4A-B00728D2D3BB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A1584-BD1E-4562-814F-BE66A623BE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AD1154-BF65-4037-8174-E9645413C3BB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71F82-D656-4DA5-9BFC-637A6BE103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A4E309-2FC5-4D32-8484-1FAA31036D99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2628D-C195-4E11-9A6A-3733D43D8E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ая соединительная линия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Равнобедренный треугольник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039AE-4CA3-4FBE-B7A7-E1830C3963E1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6EFF6-9885-418E-A430-79BE0F6228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Прямая соединительная линия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A43DAA-2A95-41A8-9D49-E8DE5E4851C3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0F5AF4-A1B6-49DC-9D69-09C6BCA5463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Равнобедренный треугольник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65776-D159-48DC-B1A1-B77024D10C5A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E438B3-3078-4DA8-BED7-D398E2BE20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82AB09F-1123-46D2-9A42-B63D3019A587}" type="datetimeFigureOut">
              <a:rPr lang="ru-RU"/>
              <a:pPr>
                <a:defRPr/>
              </a:pPr>
              <a:t>17.03.2021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785F11F-6874-498F-AB8F-933219B791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8" name="Прямая соединительная линия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Прямая соединительная линия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Равнобедренный треугольник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0" r:id="rId4"/>
    <p:sldLayoutId id="2147483669" r:id="rId5"/>
    <p:sldLayoutId id="2147483674" r:id="rId6"/>
    <p:sldLayoutId id="2147483675" r:id="rId7"/>
    <p:sldLayoutId id="2147483676" r:id="rId8"/>
    <p:sldLayoutId id="2147483677" r:id="rId9"/>
    <p:sldLayoutId id="2147483668" r:id="rId10"/>
    <p:sldLayoutId id="214748367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mbr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1219200" y="3643313"/>
            <a:ext cx="6924675" cy="1233487"/>
          </a:xfrm>
        </p:spPr>
        <p:txBody>
          <a:bodyPr/>
          <a:lstStyle/>
          <a:p>
            <a:pPr eaLnBrk="1" hangingPunct="1"/>
            <a:r>
              <a:rPr lang="ru-RU" sz="2300" smtClean="0"/>
              <a:t>ОТЧЕТ ДЕЯТЕЛЬНОСТИ </a:t>
            </a:r>
            <a:br>
              <a:rPr lang="ru-RU" sz="2300" smtClean="0"/>
            </a:br>
            <a:r>
              <a:rPr lang="ru-RU" sz="2300" smtClean="0"/>
              <a:t>ООО УК «АЛЬТАИР» </a:t>
            </a:r>
            <a:br>
              <a:rPr lang="ru-RU" sz="2300" smtClean="0"/>
            </a:br>
            <a:r>
              <a:rPr lang="ru-RU" sz="2300" smtClean="0"/>
              <a:t>за </a:t>
            </a:r>
            <a:r>
              <a:rPr lang="ru-RU" sz="2300" smtClean="0">
                <a:latin typeface="Arial" charset="0"/>
              </a:rPr>
              <a:t>2020</a:t>
            </a:r>
            <a:r>
              <a:rPr lang="ru-RU" sz="2300" smtClean="0"/>
              <a:t>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87450" y="5157788"/>
            <a:ext cx="6858000" cy="5334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ru-RU" sz="2400" smtClean="0"/>
              <a:t>МКД: </a:t>
            </a:r>
            <a:r>
              <a:rPr lang="ru-RU" sz="2400" smtClean="0">
                <a:latin typeface="Arial" charset="0"/>
              </a:rPr>
              <a:t>Ломоносова, 29/1</a:t>
            </a:r>
            <a:endParaRPr lang="ru-RU" smtClean="0"/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6011863" y="188913"/>
            <a:ext cx="3168650" cy="94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УТВЕРЖДАЮ: Соломонов С.А.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Генеральный директор 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ООО УК «Альтаир»</a:t>
            </a:r>
          </a:p>
          <a:p>
            <a:r>
              <a:rPr lang="ru-RU" sz="1400">
                <a:latin typeface="Times New Roman" pitchFamily="18" charset="0"/>
                <a:cs typeface="Times New Roman" pitchFamily="18" charset="0"/>
              </a:rPr>
              <a:t>«   »_марта_2021 г. 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b="1" smtClean="0"/>
              <a:t>Отчет деятельности службы АДС за </a:t>
            </a:r>
            <a:r>
              <a:rPr lang="ru-RU" sz="2900" b="1" smtClean="0">
                <a:latin typeface="Arial" charset="0"/>
              </a:rPr>
              <a:t>2020</a:t>
            </a:r>
            <a:r>
              <a:rPr lang="ru-RU" sz="2900" b="1" smtClean="0"/>
              <a:t> год</a:t>
            </a: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algn="just" eaLnBrk="1" hangingPunct="1"/>
            <a:r>
              <a:rPr lang="ru-RU" b="1" smtClean="0"/>
              <a:t>В период с 01 января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по 31 декабря </a:t>
            </a:r>
            <a:r>
              <a:rPr lang="ru-RU" b="1" smtClean="0">
                <a:latin typeface="Arial" charset="0"/>
              </a:rPr>
              <a:t>2020</a:t>
            </a:r>
            <a:r>
              <a:rPr lang="ru-RU" b="1" smtClean="0"/>
              <a:t> г. </a:t>
            </a:r>
          </a:p>
          <a:p>
            <a:pPr algn="just" eaLnBrk="1" hangingPunct="1"/>
            <a:r>
              <a:rPr lang="ru-RU" b="1" smtClean="0"/>
              <a:t>В адрес УК «Альтаир» поступило следующее количество заявок от жильцов МКД расположенного по адресу: </a:t>
            </a:r>
            <a:r>
              <a:rPr lang="ru-RU" b="1" smtClean="0">
                <a:latin typeface="Arial" charset="0"/>
              </a:rPr>
              <a:t>Ломоносова, 29/1</a:t>
            </a:r>
            <a:endParaRPr lang="ru-RU" b="1" smtClean="0"/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Сантехнические –</a:t>
            </a:r>
            <a:r>
              <a:rPr lang="ru-RU" smtClean="0">
                <a:latin typeface="Arial" charset="0"/>
              </a:rPr>
              <a:t> 64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Электротехнические – </a:t>
            </a:r>
            <a:r>
              <a:rPr lang="ru-RU" smtClean="0">
                <a:latin typeface="Arial" charset="0"/>
              </a:rPr>
              <a:t>10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Плотницкие работы –</a:t>
            </a:r>
            <a:r>
              <a:rPr lang="ru-RU" smtClean="0">
                <a:latin typeface="Arial" charset="0"/>
              </a:rPr>
              <a:t> 17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Содержание дворовой территории – </a:t>
            </a:r>
            <a:r>
              <a:rPr lang="ru-RU" smtClean="0">
                <a:latin typeface="Arial" charset="0"/>
              </a:rPr>
              <a:t>1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Уборка лестничных клеток – </a:t>
            </a:r>
            <a:r>
              <a:rPr lang="ru-RU" smtClean="0">
                <a:latin typeface="Arial" charset="0"/>
              </a:rPr>
              <a:t>6</a:t>
            </a:r>
          </a:p>
          <a:p>
            <a:pPr eaLnBrk="1" hangingPunct="1">
              <a:buFont typeface="Wingdings 3" pitchFamily="18" charset="2"/>
              <a:buAutoNum type="arabicParenR"/>
            </a:pPr>
            <a:r>
              <a:rPr lang="ru-RU" smtClean="0"/>
              <a:t>Благоустройство территории –</a:t>
            </a:r>
            <a:r>
              <a:rPr lang="ru-RU" smtClean="0">
                <a:latin typeface="Arial" charset="0"/>
              </a:rPr>
              <a:t> 3</a:t>
            </a:r>
          </a:p>
          <a:p>
            <a:pPr eaLnBrk="1" hangingPunct="1"/>
            <a:r>
              <a:rPr lang="ru-RU" smtClean="0">
                <a:latin typeface="Arial" charset="0"/>
              </a:rPr>
              <a:t>Всего:103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 </a:t>
            </a:r>
            <a:r>
              <a:rPr lang="ru-RU" sz="2900" smtClean="0"/>
              <a:t>год </a:t>
            </a:r>
          </a:p>
        </p:txBody>
      </p:sp>
      <p:graphicFrame>
        <p:nvGraphicFramePr>
          <p:cNvPr id="15391" name="Group 31"/>
          <p:cNvGraphicFramePr>
            <a:graphicFrameLocks noGrp="1"/>
          </p:cNvGraphicFramePr>
          <p:nvPr/>
        </p:nvGraphicFramePr>
        <p:xfrm>
          <a:off x="642938" y="1428750"/>
          <a:ext cx="8286750" cy="5072063"/>
        </p:xfrm>
        <a:graphic>
          <a:graphicData uri="http://schemas.openxmlformats.org/drawingml/2006/table">
            <a:tbl>
              <a:tblPr/>
              <a:tblGrid>
                <a:gridCol w="1406525"/>
                <a:gridCol w="4117975"/>
                <a:gridCol w="2762250"/>
              </a:tblGrid>
              <a:tr h="106362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Общая информация о начислении за услуги (работы) по содержанию и текущему ремонту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Жилищные услуги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1 057 616, 12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содержание дом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634 537, 54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тех. обслуживание ОИ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423 078, 58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19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т.ч. 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а управление домом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0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35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 по содержанию и текущему ремонту ОИ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146 588, 87 руб.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6419" name="Group 35"/>
          <p:cNvGraphicFramePr>
            <a:graphicFrameLocks noGrp="1"/>
          </p:cNvGraphicFramePr>
          <p:nvPr/>
        </p:nvGraphicFramePr>
        <p:xfrm>
          <a:off x="468313" y="1196975"/>
          <a:ext cx="8429625" cy="5032375"/>
        </p:xfrm>
        <a:graphic>
          <a:graphicData uri="http://schemas.openxmlformats.org/drawingml/2006/table">
            <a:tbl>
              <a:tblPr/>
              <a:tblGrid>
                <a:gridCol w="1431925"/>
                <a:gridCol w="4187825"/>
                <a:gridCol w="2809875"/>
              </a:tblGrid>
              <a:tr h="935038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Получено денежных средств от собственников</a:t>
                      </a:r>
                      <a:endParaRPr kumimoji="0" lang="ru-RU" sz="2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содержанию и тек. ремонту дома</a:t>
                      </a:r>
                      <a:r>
                        <a:rPr kumimoji="0" lang="ru-RU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1 077 728,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Денежных средств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1 077 728, 48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8302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Целевых взносов от собственников / нанимателей помещений (руб)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субсидий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542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В.т.ч. Прочие поступления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0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126 446, 42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 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/>
        </p:nvGraphicFramePr>
        <p:xfrm>
          <a:off x="611188" y="1341438"/>
          <a:ext cx="8208962" cy="5153025"/>
        </p:xfrm>
        <a:graphic>
          <a:graphicData uri="http://schemas.openxmlformats.org/drawingml/2006/table">
            <a:tbl>
              <a:tblPr/>
              <a:tblGrid>
                <a:gridCol w="371475"/>
                <a:gridCol w="2581275"/>
                <a:gridCol w="2205037"/>
                <a:gridCol w="3051175"/>
              </a:tblGrid>
              <a:tr h="539750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за 2020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 услугам ООО УК «Альтаир»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жилищного фонда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423 078, 58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366 764, 63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Тех. обслуживание электрооборудовани</a:t>
                      </a: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64 476, 73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55 894, 33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двора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100 126, 19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86 861, 22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Уборка мест общего пользования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76 558, 24 руб.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66 415, 06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ИТОГО: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664 239, 74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575 935, 24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  <a:tr h="7747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Процент собираемости за 2020 год составил: 86,70%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468313" y="115888"/>
            <a:ext cx="8229600" cy="990600"/>
          </a:xfrm>
        </p:spPr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Подготовка дома к отопительному сезону – 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59 508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Замеры температуры грунта – 3 000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Сан. технические материалы – 16 693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Электротехнические материалы – 11 000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Услуги дезинсекции – 1 200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Вывоз снега – 6 000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Высадка цветов –  12 000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Высадка саженцев – 5 000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Скос травы – 2 000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Анализ снега –3 109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Бытовая химия – 5 323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Инвентарь, спецодежда  дворники – 9 311 руб.</a:t>
            </a:r>
          </a:p>
          <a:p>
            <a:pPr eaLnBrk="1" hangingPunct="1">
              <a:lnSpc>
                <a:spcPct val="80000"/>
              </a:lnSpc>
            </a:pPr>
            <a:r>
              <a:rPr lang="ru-RU" sz="2000" smtClean="0">
                <a:latin typeface="Arial" charset="0"/>
              </a:rPr>
              <a:t>Инвентарь, спец. одежда техничек – 2 223 руб.</a:t>
            </a: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endParaRPr lang="ru-RU" sz="2000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ru-RU" sz="2800" smtClean="0">
                <a:latin typeface="Arial" charset="0"/>
              </a:rPr>
              <a:t>Израсходовано средств по управлению и тех. обслуживанию дома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196975"/>
            <a:ext cx="8229600" cy="49101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Ведение сайта и ЭЦП на ГИС ЖКХ – 2 274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Полиграфические и почтовые расходы – 3 609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Канцелярские товары – 1 586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Банковское обслуживание – 1 864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Обслуживание и содержание оргтехники – 1 486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Госпошлина, нотариус – 8 711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Транспортные расходы – 4 880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Услуги связи интернет – 4 384 руб.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>
                <a:latin typeface="Arial" charset="0"/>
              </a:rPr>
              <a:t>Накладные расходы – 410 770 руб.</a:t>
            </a:r>
          </a:p>
          <a:p>
            <a:pPr eaLnBrk="1" hangingPunct="1">
              <a:lnSpc>
                <a:spcPct val="90000"/>
              </a:lnSpc>
            </a:pPr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47088" cy="1058862"/>
          </a:xfrm>
        </p:spPr>
        <p:txBody>
          <a:bodyPr/>
          <a:lstStyle/>
          <a:p>
            <a:pPr algn="ctr" eaLnBrk="1" hangingPunct="1"/>
            <a:r>
              <a:rPr lang="ru-RU" sz="2900" smtClean="0"/>
              <a:t>Отчет финансово-хозяйственной деятельности за </a:t>
            </a:r>
            <a:r>
              <a:rPr lang="ru-RU" sz="2900" smtClean="0">
                <a:latin typeface="Arial" charset="0"/>
              </a:rPr>
              <a:t>2020</a:t>
            </a:r>
            <a:r>
              <a:rPr lang="ru-RU" sz="2900" smtClean="0"/>
              <a:t> год</a:t>
            </a:r>
            <a:r>
              <a:rPr lang="ru-RU" sz="2900" smtClean="0">
                <a:latin typeface="Arial" charset="0"/>
              </a:rPr>
              <a:t> </a:t>
            </a:r>
            <a:r>
              <a:rPr lang="ru-RU" sz="2900" smtClean="0"/>
              <a:t> по коммунальным услугам</a:t>
            </a:r>
          </a:p>
        </p:txBody>
      </p:sp>
      <p:graphicFrame>
        <p:nvGraphicFramePr>
          <p:cNvPr id="20576" name="Group 96"/>
          <p:cNvGraphicFramePr>
            <a:graphicFrameLocks noGrp="1"/>
          </p:cNvGraphicFramePr>
          <p:nvPr/>
        </p:nvGraphicFramePr>
        <p:xfrm>
          <a:off x="684213" y="1268413"/>
          <a:ext cx="8135937" cy="4783137"/>
        </p:xfrm>
        <a:graphic>
          <a:graphicData uri="http://schemas.openxmlformats.org/drawingml/2006/table">
            <a:tbl>
              <a:tblPr/>
              <a:tblGrid>
                <a:gridCol w="1884362"/>
                <a:gridCol w="1498600"/>
                <a:gridCol w="1800225"/>
                <a:gridCol w="1512888"/>
                <a:gridCol w="1439862"/>
              </a:tblGrid>
              <a:tr h="8651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 услуги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Начислено потребителем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потребления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Оплачено потребителями 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Задолженность потребителей 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Водоотведение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176 298, 54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197 829, 30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167 207, 25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84 699, 47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176 365, 30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187 464, 19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193 941, 93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36 222, 01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02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Отопление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1 306 575, 31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1 216 697, 30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1 312 098, 00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-352 047, 32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ХВС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180 195, 04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223 302, 63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165 216, 99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58 290, 07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Обращение ТКО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77 883, 15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77 883, 15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76 128, 69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58 290, 07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84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Электроснабжение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379 257, 86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467 691, 38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381 194, 31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76000"/>
                        <a:buFont typeface="Wingdings 3" pitchFamily="18" charset="2"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766 178, 14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endParaRPr lang="ru-RU" smtClean="0"/>
          </a:p>
        </p:txBody>
      </p:sp>
      <p:graphicFrame>
        <p:nvGraphicFramePr>
          <p:cNvPr id="28731" name="Group 59"/>
          <p:cNvGraphicFramePr>
            <a:graphicFrameLocks noGrp="1"/>
          </p:cNvGraphicFramePr>
          <p:nvPr>
            <p:ph type="body" idx="4294967295"/>
          </p:nvPr>
        </p:nvGraphicFramePr>
        <p:xfrm>
          <a:off x="457200" y="1219200"/>
          <a:ext cx="8229600" cy="4910138"/>
        </p:xfrm>
        <a:graphic>
          <a:graphicData uri="http://schemas.openxmlformats.org/drawingml/2006/table">
            <a:tbl>
              <a:tblPr/>
              <a:tblGrid>
                <a:gridCol w="1028700"/>
                <a:gridCol w="3086100"/>
                <a:gridCol w="2057400"/>
                <a:gridCol w="2057400"/>
              </a:tblGrid>
              <a:tr h="817563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Общая информация по предоставленным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коммунальным </a:t>
                      </a: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услугам: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начало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312 372, 13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5D7E0"/>
                    </a:solidFill>
                  </a:tcPr>
                </a:tc>
              </a:tr>
              <a:tr h="2046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Задолженность потребителей на конец периода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311 374, 27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BECF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чальная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Начальная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Начальная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ppt/theme/themeOverride2.xml><?xml version="1.0" encoding="utf-8"?>
<a:themeOverride xmlns:a="http://schemas.openxmlformats.org/drawingml/2006/main">
  <a:clrScheme name="Начальная">
    <a:dk1>
      <a:sysClr val="windowText" lastClr="000000"/>
    </a:dk1>
    <a:lt1>
      <a:sysClr val="window" lastClr="FFFFFF"/>
    </a:lt1>
    <a:dk2>
      <a:srgbClr val="464653"/>
    </a:dk2>
    <a:lt2>
      <a:srgbClr val="DDE9EC"/>
    </a:lt2>
    <a:accent1>
      <a:srgbClr val="727CA3"/>
    </a:accent1>
    <a:accent2>
      <a:srgbClr val="9FB8CD"/>
    </a:accent2>
    <a:accent3>
      <a:srgbClr val="D2DA7A"/>
    </a:accent3>
    <a:accent4>
      <a:srgbClr val="FADA7A"/>
    </a:accent4>
    <a:accent5>
      <a:srgbClr val="B88472"/>
    </a:accent5>
    <a:accent6>
      <a:srgbClr val="8E736A"/>
    </a:accent6>
    <a:hlink>
      <a:srgbClr val="B292CA"/>
    </a:hlink>
    <a:folHlink>
      <a:srgbClr val="6B56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2370</TotalTime>
  <Words>578</Words>
  <Application>Microsoft Office PowerPoint</Application>
  <PresentationFormat>Экран (4:3)</PresentationFormat>
  <Paragraphs>149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8</vt:i4>
      </vt:variant>
      <vt:variant>
        <vt:lpstr>Заголовки слайдов</vt:lpstr>
      </vt:variant>
      <vt:variant>
        <vt:i4>9</vt:i4>
      </vt:variant>
    </vt:vector>
  </HeadingPairs>
  <TitlesOfParts>
    <vt:vector size="24" baseType="lpstr">
      <vt:lpstr>Arial</vt:lpstr>
      <vt:lpstr>Cambria</vt:lpstr>
      <vt:lpstr>Calibri</vt:lpstr>
      <vt:lpstr>Wingdings 3</vt:lpstr>
      <vt:lpstr>Wingdings</vt:lpstr>
      <vt:lpstr>Gill Sans MT</vt:lpstr>
      <vt:lpstr>Times New Roman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Начальная</vt:lpstr>
      <vt:lpstr>ОТЧЕТ ДЕЯТЕЛЬНОСТИ  ООО УК «АЛЬТАИР»  за 2020 год </vt:lpstr>
      <vt:lpstr>Отчет деятельности службы АДС за 2020 год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Отчет финансово-хозяйственной деятельности за 2020 год </vt:lpstr>
      <vt:lpstr>Израсходовано средств по управлению и тех. обслуживанию дома</vt:lpstr>
      <vt:lpstr>Израсходовано средств по управлению и тех. обслуживанию дома</vt:lpstr>
      <vt:lpstr>Отчет финансово-хозяйственной деятельности за 2020 год  по коммунальным услугам</vt:lpstr>
      <vt:lpstr>Слайд 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ДЕЯТЕЛЬНОСТИ  ООО УК «АЛЬТАИР»  за 2015 год</dc:title>
  <dc:creator>Админ</dc:creator>
  <cp:lastModifiedBy>1</cp:lastModifiedBy>
  <cp:revision>58</cp:revision>
  <dcterms:created xsi:type="dcterms:W3CDTF">2016-01-25T01:57:25Z</dcterms:created>
  <dcterms:modified xsi:type="dcterms:W3CDTF">2021-03-17T06:55:07Z</dcterms:modified>
</cp:coreProperties>
</file>