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5" r:id="rId5"/>
    <p:sldId id="266" r:id="rId6"/>
    <p:sldId id="268" r:id="rId7"/>
    <p:sldId id="269" r:id="rId8"/>
    <p:sldId id="267" r:id="rId9"/>
    <p:sldId id="270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9" autoAdjust="0"/>
    <p:restoredTop sz="94660"/>
  </p:normalViewPr>
  <p:slideViewPr>
    <p:cSldViewPr>
      <p:cViewPr varScale="1">
        <p:scale>
          <a:sx n="87" d="100"/>
          <a:sy n="87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1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DD1EAA0-970C-4358-AC65-CCE32E743E20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11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C2EEF-8D3D-404C-BDDC-1F3735928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72804-C7F6-460A-B11E-3649A632CD21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FD0F9-6B98-4C1D-ACA4-802E23C6C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A022-A783-4CB4-B5C2-E9AA50A2AE29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E4198-3E20-4EE2-B4D3-BE8821A43E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DBA54-E13F-4B78-B4F4-6928540BB442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19ADF-383E-4AD7-93BA-A1CFC5D6E0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3A80-EC66-423A-A609-3F4B71EC4DCA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1BB68-7340-4763-8DE7-7342A0F91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2870E-835F-4CAA-8F6B-4FBBDE2C3DC8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F92A1-9C4D-4C63-A10A-2E99365B4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8A8D2-B291-4822-A70F-6EC839B86866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E10FB-D042-40AE-8539-539F92BDDB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98910-EA64-427D-B7EC-3D2EC56A9DED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28B82-85F6-4BDD-AFF2-EF5436EC1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98662-DDA7-4543-A51B-965B33FAC2DE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CEE81-5B4D-4B1E-949B-9EBF04DC9C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9E7E9-92E4-4D50-AC55-240CE169DD46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FB828-1EC2-4F6F-BF03-985EE0F44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C5AAB-CE23-4827-9BC4-36D891F4C971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F8305-82DF-4880-B42F-50D9AE5B8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336759-6E6A-44B2-8126-724B25C8FCE8}" type="datetimeFigureOut">
              <a:rPr lang="ru-RU"/>
              <a:pPr>
                <a:defRPr/>
              </a:pPr>
              <a:t>30.03.2021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A4E6D0-DF93-45CB-9E69-D61CBE21DB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74" r:id="rId6"/>
    <p:sldLayoutId id="2147483675" r:id="rId7"/>
    <p:sldLayoutId id="2147483676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3"/>
            <a:ext cx="6924675" cy="1233487"/>
          </a:xfrm>
        </p:spPr>
        <p:txBody>
          <a:bodyPr/>
          <a:lstStyle/>
          <a:p>
            <a:pPr eaLnBrk="1" hangingPunct="1"/>
            <a:r>
              <a:rPr lang="ru-RU" sz="2300" smtClean="0"/>
              <a:t>ОТЧЕТ ДЕЯТЕЛЬНОСТИ </a:t>
            </a:r>
            <a:br>
              <a:rPr lang="ru-RU" sz="2300" smtClean="0"/>
            </a:br>
            <a:r>
              <a:rPr lang="ru-RU" sz="2300" smtClean="0"/>
              <a:t>ООО УК «АЛЬТАИР» </a:t>
            </a:r>
            <a:br>
              <a:rPr lang="ru-RU" sz="2300" smtClean="0"/>
            </a:br>
            <a:r>
              <a:rPr lang="ru-RU" sz="2300" smtClean="0"/>
              <a:t>за </a:t>
            </a:r>
            <a:r>
              <a:rPr lang="ru-RU" sz="2300" smtClean="0">
                <a:latin typeface="Arial" charset="0"/>
              </a:rPr>
              <a:t>2020</a:t>
            </a:r>
            <a:r>
              <a:rPr lang="ru-RU" sz="2300" smtClean="0"/>
              <a:t> год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5157788"/>
            <a:ext cx="6858000" cy="533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smtClean="0"/>
              <a:t>МКД: </a:t>
            </a:r>
            <a:r>
              <a:rPr lang="ru-RU" sz="2400" smtClean="0">
                <a:latin typeface="Arial" charset="0"/>
              </a:rPr>
              <a:t>Халтурина, 14/1</a:t>
            </a:r>
            <a:endParaRPr lang="ru-RU" smtClean="0"/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011863" y="188913"/>
            <a:ext cx="3168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УТВЕРЖДАЮ: Соломонов С.А.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Генеральный директор 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ООО УК «Альтаир»</a:t>
            </a: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« 30 »_марта_2021 г.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b="1" smtClean="0"/>
              <a:t>Отчет деятельности службы АДС за </a:t>
            </a:r>
            <a:r>
              <a:rPr lang="ru-RU" sz="2900" b="1" smtClean="0">
                <a:latin typeface="Arial" charset="0"/>
              </a:rPr>
              <a:t>2020</a:t>
            </a:r>
            <a:r>
              <a:rPr lang="ru-RU" sz="2900" b="1" smtClean="0"/>
              <a:t> год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algn="just" eaLnBrk="1" hangingPunct="1"/>
            <a:r>
              <a:rPr lang="ru-RU" b="1" smtClean="0"/>
              <a:t>В период с 01 января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по 31 декабря </a:t>
            </a:r>
            <a:r>
              <a:rPr lang="ru-RU" b="1" smtClean="0">
                <a:latin typeface="Arial" charset="0"/>
              </a:rPr>
              <a:t>2020</a:t>
            </a:r>
            <a:r>
              <a:rPr lang="ru-RU" b="1" smtClean="0"/>
              <a:t> г. </a:t>
            </a:r>
          </a:p>
          <a:p>
            <a:pPr algn="just" eaLnBrk="1" hangingPunct="1"/>
            <a:r>
              <a:rPr lang="ru-RU" b="1" smtClean="0"/>
              <a:t>В адрес УК «Альтаир» поступило следующее количество заявок от жильцов МКД расположенного по адресу: </a:t>
            </a:r>
            <a:r>
              <a:rPr lang="ru-RU" b="1" smtClean="0">
                <a:latin typeface="Arial" charset="0"/>
              </a:rPr>
              <a:t>Халтурина, 14/1</a:t>
            </a:r>
            <a:endParaRPr lang="ru-RU" b="1" smtClean="0"/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Сантехнические – </a:t>
            </a:r>
            <a:r>
              <a:rPr lang="ru-RU" smtClean="0">
                <a:latin typeface="Arial" charset="0"/>
              </a:rPr>
              <a:t>34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Электротехнические – </a:t>
            </a:r>
            <a:r>
              <a:rPr lang="ru-RU" smtClean="0">
                <a:latin typeface="Arial" charset="0"/>
              </a:rPr>
              <a:t>11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Плотницкие работы –</a:t>
            </a:r>
            <a:r>
              <a:rPr lang="ru-RU" smtClean="0">
                <a:latin typeface="Arial" charset="0"/>
              </a:rPr>
              <a:t> 2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Содержание дворовой территории – </a:t>
            </a:r>
            <a:r>
              <a:rPr lang="ru-RU" smtClean="0">
                <a:latin typeface="Arial" charset="0"/>
              </a:rPr>
              <a:t>4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Уборка лестничных клеток – </a:t>
            </a:r>
            <a:r>
              <a:rPr lang="ru-RU" smtClean="0">
                <a:latin typeface="Arial" charset="0"/>
              </a:rPr>
              <a:t>8</a:t>
            </a:r>
          </a:p>
          <a:p>
            <a:pPr eaLnBrk="1" hangingPunct="1">
              <a:buFont typeface="Wingdings 3" pitchFamily="18" charset="2"/>
              <a:buAutoNum type="arabicParenR"/>
            </a:pPr>
            <a:r>
              <a:rPr lang="ru-RU" smtClean="0"/>
              <a:t>Благоустройство территории –</a:t>
            </a:r>
            <a:r>
              <a:rPr lang="ru-RU" smtClean="0">
                <a:latin typeface="Arial" charset="0"/>
              </a:rPr>
              <a:t> 4</a:t>
            </a:r>
          </a:p>
          <a:p>
            <a:pPr eaLnBrk="1" hangingPunct="1"/>
            <a:r>
              <a:rPr lang="ru-RU" smtClean="0">
                <a:latin typeface="Arial" charset="0"/>
              </a:rPr>
              <a:t>Всего: 63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 </a:t>
            </a:r>
            <a:r>
              <a:rPr lang="ru-RU" sz="2900" smtClean="0"/>
              <a:t>год </a:t>
            </a:r>
          </a:p>
        </p:txBody>
      </p:sp>
      <p:graphicFrame>
        <p:nvGraphicFramePr>
          <p:cNvPr id="15391" name="Group 31"/>
          <p:cNvGraphicFramePr>
            <a:graphicFrameLocks noGrp="1"/>
          </p:cNvGraphicFramePr>
          <p:nvPr/>
        </p:nvGraphicFramePr>
        <p:xfrm>
          <a:off x="642938" y="1428750"/>
          <a:ext cx="8286750" cy="5072063"/>
        </p:xfrm>
        <a:graphic>
          <a:graphicData uri="http://schemas.openxmlformats.org/drawingml/2006/table">
            <a:tbl>
              <a:tblPr/>
              <a:tblGrid>
                <a:gridCol w="1406525"/>
                <a:gridCol w="3890962"/>
                <a:gridCol w="2989263"/>
              </a:tblGrid>
              <a:tr h="10636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Общая информация о начислении за услуги (работы) по содержанию и текущему ремонту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Жилищные услуги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804 929, 91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содержание дом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433 716, 34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тех. обслуживание ОИ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371 213, 57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т.ч.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 управление домом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 по содержанию и текущему ремонту ОИ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85 350, 33 руб.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6419" name="Group 35"/>
          <p:cNvGraphicFramePr>
            <a:graphicFrameLocks noGrp="1"/>
          </p:cNvGraphicFramePr>
          <p:nvPr/>
        </p:nvGraphicFramePr>
        <p:xfrm>
          <a:off x="468313" y="1196975"/>
          <a:ext cx="8429625" cy="5032375"/>
        </p:xfrm>
        <a:graphic>
          <a:graphicData uri="http://schemas.openxmlformats.org/drawingml/2006/table">
            <a:tbl>
              <a:tblPr/>
              <a:tblGrid>
                <a:gridCol w="1431925"/>
                <a:gridCol w="4187825"/>
                <a:gridCol w="2809875"/>
              </a:tblGrid>
              <a:tr h="93503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Получено денежных средств от собственников</a:t>
                      </a: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содержанию и тек. ремонту дома</a:t>
                      </a: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769 350, 33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Денежных средств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769 350, 33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Целевых взносов от собственников / нанимателей помещений (руб)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субсидий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В.т.ч. Прочие поступления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120 793, 30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 </a:t>
            </a:r>
          </a:p>
        </p:txBody>
      </p:sp>
      <p:graphicFrame>
        <p:nvGraphicFramePr>
          <p:cNvPr id="17450" name="Group 42"/>
          <p:cNvGraphicFramePr>
            <a:graphicFrameLocks noGrp="1"/>
          </p:cNvGraphicFramePr>
          <p:nvPr/>
        </p:nvGraphicFramePr>
        <p:xfrm>
          <a:off x="611188" y="1341438"/>
          <a:ext cx="8208962" cy="5153025"/>
        </p:xfrm>
        <a:graphic>
          <a:graphicData uri="http://schemas.openxmlformats.org/drawingml/2006/table">
            <a:tbl>
              <a:tblPr/>
              <a:tblGrid>
                <a:gridCol w="371475"/>
                <a:gridCol w="2581275"/>
                <a:gridCol w="2205037"/>
                <a:gridCol w="3051175"/>
              </a:tblGrid>
              <a:tr h="5397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за 2020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 услугам ООО УК «Альтаир»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жилищного фонда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371 213, 57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298 213, 46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Тех. обслуживание электрооборудовани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48 281, 44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38 684, 77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двора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74 771, 92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59 910, 38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Уборка мест общего пользования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83 211, 41 руб.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66 672, 46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ИТОГО: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599 117, 64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482 539, 04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  <a:tr h="7747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Процент собираемости за 2019 год составил: 80, 54%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Arial" charset="0"/>
              </a:rPr>
              <a:t>Подготовка к отопительному сезону – 40 200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Сан. технические материалы – 10 800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Электротехнические материалы – 1 350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Страхование лифта – 1 500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Сброс и вывоз снега – 16 000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Замеры температуры грунта – 3 000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Высадка цветов – 6 400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Анализ снега –3 109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Инвентарь, спецодежда – </a:t>
            </a:r>
            <a:r>
              <a:rPr lang="en-US" sz="2400" smtClean="0">
                <a:latin typeface="Arial" charset="0"/>
              </a:rPr>
              <a:t>4 700</a:t>
            </a:r>
            <a:r>
              <a:rPr lang="ru-RU" sz="2400" smtClean="0">
                <a:latin typeface="Arial" charset="0"/>
              </a:rPr>
              <a:t> руб.</a:t>
            </a:r>
          </a:p>
          <a:p>
            <a:pPr eaLnBrk="1" hangingPunct="1"/>
            <a:r>
              <a:rPr lang="ru-RU" sz="2400" smtClean="0">
                <a:latin typeface="Arial" charset="0"/>
              </a:rPr>
              <a:t>Бытовая химия – 5 </a:t>
            </a:r>
            <a:r>
              <a:rPr lang="en-US" sz="2400" smtClean="0">
                <a:latin typeface="Arial" charset="0"/>
              </a:rPr>
              <a:t>400</a:t>
            </a:r>
            <a:r>
              <a:rPr lang="ru-RU" sz="2400" smtClean="0">
                <a:latin typeface="Arial" charset="0"/>
              </a:rPr>
              <a:t> руб.</a:t>
            </a:r>
          </a:p>
          <a:p>
            <a:pPr eaLnBrk="1" hangingPunct="1"/>
            <a:endParaRPr lang="ru-RU" sz="2400" smtClean="0">
              <a:latin typeface="Arial" charset="0"/>
            </a:endParaRPr>
          </a:p>
          <a:p>
            <a:pPr eaLnBrk="1" hangingPunct="1"/>
            <a:endParaRPr lang="ru-RU" sz="2400" smtClean="0">
              <a:latin typeface="Arial" charset="0"/>
            </a:endParaRPr>
          </a:p>
          <a:p>
            <a:pPr eaLnBrk="1" hangingPunct="1"/>
            <a:endParaRPr lang="ru-RU" sz="22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2800" smtClean="0">
                <a:latin typeface="Arial" charset="0"/>
              </a:rPr>
              <a:t>Израсходовано средств по управлению и тех. обслуживанию дома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96975"/>
            <a:ext cx="8229600" cy="49101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Ведение сайта и ЭЦП на ГИС ЖКХ – 1 930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Полиграфические и почтовые расходы – 3 057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Канцелярские товары – 1 344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Банковское обслуживание – 1 579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Обслуживание и содержание оргтехники – 1 259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Госпошлина, нотариус – 7 380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Транспортные расходы – 4 135 руб.</a:t>
            </a:r>
          </a:p>
          <a:p>
            <a:pPr eaLnBrk="1" hangingPunct="1"/>
            <a:r>
              <a:rPr lang="ru-RU" smtClean="0">
                <a:latin typeface="Arial" charset="0"/>
              </a:rPr>
              <a:t>Услуги связи интернет – 3 715 руб.</a:t>
            </a:r>
          </a:p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447088" cy="1058862"/>
          </a:xfrm>
        </p:spPr>
        <p:txBody>
          <a:bodyPr/>
          <a:lstStyle/>
          <a:p>
            <a:pPr algn="ctr" eaLnBrk="1" hangingPunct="1"/>
            <a:r>
              <a:rPr lang="ru-RU" sz="2900" smtClean="0"/>
              <a:t>Отчет финансово-хозяйственной деятельности за </a:t>
            </a:r>
            <a:r>
              <a:rPr lang="ru-RU" sz="2900" smtClean="0">
                <a:latin typeface="Arial" charset="0"/>
              </a:rPr>
              <a:t>2020</a:t>
            </a:r>
            <a:r>
              <a:rPr lang="ru-RU" sz="2900" smtClean="0"/>
              <a:t> год</a:t>
            </a:r>
            <a:r>
              <a:rPr lang="ru-RU" sz="2900" smtClean="0">
                <a:latin typeface="Arial" charset="0"/>
              </a:rPr>
              <a:t> </a:t>
            </a:r>
            <a:r>
              <a:rPr lang="ru-RU" sz="2900" smtClean="0"/>
              <a:t> по коммунальным услугам</a:t>
            </a:r>
          </a:p>
        </p:txBody>
      </p:sp>
      <p:graphicFrame>
        <p:nvGraphicFramePr>
          <p:cNvPr id="20533" name="Group 53"/>
          <p:cNvGraphicFramePr>
            <a:graphicFrameLocks noGrp="1"/>
          </p:cNvGraphicFramePr>
          <p:nvPr/>
        </p:nvGraphicFramePr>
        <p:xfrm>
          <a:off x="250825" y="1268413"/>
          <a:ext cx="8713788" cy="5454650"/>
        </p:xfrm>
        <a:graphic>
          <a:graphicData uri="http://schemas.openxmlformats.org/drawingml/2006/table">
            <a:tbl>
              <a:tblPr/>
              <a:tblGrid>
                <a:gridCol w="2017713"/>
                <a:gridCol w="2087562"/>
                <a:gridCol w="1800225"/>
                <a:gridCol w="1439863"/>
                <a:gridCol w="1368425"/>
              </a:tblGrid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услуги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Начислено потребителем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Объем потребления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Оплачено потребителями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Задолженность потребителей 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Водоотведение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132 082, 66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150 005, 19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111 937, 90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20 144, 76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147 181, 25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 т521,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126 109, 11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21 072, 14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Отопление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915 686, 94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566 819, 25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842 620, 79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73 066, 15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ХВС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130 574, 75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170 694, 11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108 627, 85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21 946, 90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Электроснабжение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406 333, 90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430 013, 13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328 931, 84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77 402, 06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Обращение ТКО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90 542, 00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93 853, 30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71 090, 61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3" pitchFamily="18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19 451, 39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8731" name="Group 59"/>
          <p:cNvGraphicFramePr>
            <a:graphicFrameLocks noGrp="1"/>
          </p:cNvGraphicFramePr>
          <p:nvPr>
            <p:ph type="body" idx="4294967295"/>
          </p:nvPr>
        </p:nvGraphicFramePr>
        <p:xfrm>
          <a:off x="457200" y="1219200"/>
          <a:ext cx="8229600" cy="4910138"/>
        </p:xfrm>
        <a:graphic>
          <a:graphicData uri="http://schemas.openxmlformats.org/drawingml/2006/table">
            <a:tbl>
              <a:tblPr/>
              <a:tblGrid>
                <a:gridCol w="1028700"/>
                <a:gridCol w="3086100"/>
                <a:gridCol w="2057400"/>
                <a:gridCol w="2057400"/>
              </a:tblGrid>
              <a:tr h="8175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Общая информация по предоставленным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коммунальным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услугам: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начало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359 902, 79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7E0"/>
                    </a:solidFill>
                  </a:tcPr>
                </a:tc>
              </a:tr>
              <a:tr h="204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Задолженность потребителей на конец периода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230 181, 61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EC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2041</TotalTime>
  <Words>554</Words>
  <Application>Microsoft Office PowerPoint</Application>
  <PresentationFormat>Экран (4:3)</PresentationFormat>
  <Paragraphs>144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4" baseType="lpstr">
      <vt:lpstr>Arial</vt:lpstr>
      <vt:lpstr>Cambria</vt:lpstr>
      <vt:lpstr>Calibri</vt:lpstr>
      <vt:lpstr>Wingdings 3</vt:lpstr>
      <vt:lpstr>Wingdings</vt:lpstr>
      <vt:lpstr>Gill Sans MT</vt:lpstr>
      <vt:lpstr>Times New Roman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Начальная</vt:lpstr>
      <vt:lpstr>ОТЧЕТ ДЕЯТЕЛЬНОСТИ  ООО УК «АЛЬТАИР»  за 2020 год </vt:lpstr>
      <vt:lpstr>Отчет деятельности службы АДС за 2020 год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Отчет финансово-хозяйственной деятельности за 2020 год </vt:lpstr>
      <vt:lpstr>Израсходовано средств по управлению и тех. обслуживанию дома</vt:lpstr>
      <vt:lpstr>Израсходовано средств по управлению и тех. обслуживанию дома</vt:lpstr>
      <vt:lpstr>Отчет финансово-хозяйственной деятельности за 2020 год  по коммунальным услугам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ООО УК «АЛЬТАИР»  за 2015 год</dc:title>
  <dc:creator>Админ</dc:creator>
  <cp:lastModifiedBy>1</cp:lastModifiedBy>
  <cp:revision>53</cp:revision>
  <dcterms:created xsi:type="dcterms:W3CDTF">2016-01-25T01:57:25Z</dcterms:created>
  <dcterms:modified xsi:type="dcterms:W3CDTF">2021-03-30T03:06:55Z</dcterms:modified>
</cp:coreProperties>
</file>