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00A6CF9-EA7F-4FE5-B0A6-5D50DAD2578B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BC3F0-D442-427F-9403-6CC11AF3A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6D7BB-37E8-4689-BB80-6C4EB09816EB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51760-7693-45F8-AC34-083F18437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B3B8-5527-49A9-8FA6-CD076403E973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14F46-954C-4930-9191-FE33D907C6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7D047-ABD0-4389-ACC0-1D02470B2E79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27473-4479-4927-B9E5-2A0EB7AA2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ACD9A-B4C3-4A4B-AC56-F1B2A15C6994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CEA43-1162-4296-B8FE-BEE6E91BB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7ABFC-F870-44FC-A10E-1F6BCFE9A47E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B3CB7-455D-48A0-B365-B8C4A76097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59915-B07C-4486-BE93-4B49CB2C43EC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EEC50-8DB9-4FD3-BD2B-FE7147A56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10D00-E536-4380-9B27-199F982D3FDD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4F499-50D8-42BD-9E93-0459FCF12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FE95D-F6FC-44BF-B19E-2E87FE4D83E2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2616D-3AF6-45F6-97BE-2E16D8FB4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6FD26-DD39-4CE9-952F-867B32EE35EF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D1A4D-F693-43EF-9190-AE4E269EF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281A8-3F4F-4C5D-844A-52773657BF7A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70511-82A9-4EBF-A2F0-10C6C45B73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D51B74-50DF-4145-86A1-2D7FF48C810A}" type="datetimeFigureOut">
              <a:rPr lang="ru-RU"/>
              <a:pPr>
                <a:defRPr/>
              </a:pPr>
              <a:t>26.03.2021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9F72C-97E0-4145-9BCF-D5A348313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Короленко, 17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«26» марта 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201</a:t>
            </a:r>
            <a:r>
              <a:rPr lang="ru-RU" sz="2900" b="1" smtClean="0">
                <a:latin typeface="Arial" charset="0"/>
              </a:rPr>
              <a:t>9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Халтурина 65а</a:t>
            </a:r>
            <a:r>
              <a:rPr lang="ru-RU" b="1" smtClean="0"/>
              <a:t>:  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106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21535" name="Group 31"/>
          <p:cNvGraphicFramePr>
            <a:graphicFrameLocks noGrp="1"/>
          </p:cNvGraphicFramePr>
          <p:nvPr/>
        </p:nvGraphicFramePr>
        <p:xfrm>
          <a:off x="642938" y="1428750"/>
          <a:ext cx="8286750" cy="4819650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287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1 559 844, 00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695 029, 92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864 814, 08 р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296 504, 51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357313"/>
          <a:ext cx="8429625" cy="4872037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7747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1 283 537, 74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1 283 537, 74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572 810, 77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47" name="Group 39"/>
          <p:cNvGraphicFramePr>
            <a:graphicFrameLocks noGrp="1"/>
          </p:cNvGraphicFramePr>
          <p:nvPr/>
        </p:nvGraphicFramePr>
        <p:xfrm>
          <a:off x="611188" y="1341438"/>
          <a:ext cx="8208962" cy="4878387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864 814, 08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541 436, 37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118 353, 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74 109, 78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133 926, 36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83 855, 36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164 553, 59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103 027, 04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1 281 647, 51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805 428, 55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62,84%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3000" smtClean="0">
                <a:latin typeface="Arial" charset="0"/>
              </a:rPr>
              <a:t>Подготовка дома к отопит. сезону – 85 300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Сан. технические материалы – 7 300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Замеры температуры грунта – 3 000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Электро технические материалы – 2 100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Сброс и вывоз снега – 31 000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Высадка цветов – 24 600 руб.</a:t>
            </a:r>
          </a:p>
          <a:p>
            <a:pPr eaLnBrk="1" hangingPunct="1"/>
            <a:r>
              <a:rPr lang="ru-RU" sz="3000" smtClean="0">
                <a:latin typeface="Arial" charset="0"/>
              </a:rPr>
              <a:t>Анализ снега – 3 109 руб</a:t>
            </a:r>
            <a:r>
              <a:rPr lang="ru-RU" sz="2200" smtClean="0">
                <a:latin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/>
            <a:r>
              <a:rPr lang="ru-RU" sz="2200" smtClean="0">
                <a:latin typeface="Arial" charset="0"/>
              </a:rPr>
              <a:t>Ведение сайта и ЭЦП на ГИС ЖКХ – 4 038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Полиграфические и почтовые расходы – 6 410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Канцелярские товары – 2 817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Банковское обслуживание – 3 310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Обслуживание и содержание оргтехники – 1 396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Госпошлина, нотариус – 15 466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- технички – 4 300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Инвентарь, спецодежда - дворники – 6 870 руб. 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Транспортные расходы – 8 670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Бытовая химия – 5 300 руб.</a:t>
            </a:r>
          </a:p>
          <a:p>
            <a:pPr eaLnBrk="1" hangingPunct="1"/>
            <a:r>
              <a:rPr lang="ru-RU" sz="2200" smtClean="0">
                <a:latin typeface="Arial" charset="0"/>
              </a:rPr>
              <a:t>Услуги связи интернет – 7 785 руб.</a:t>
            </a:r>
          </a:p>
          <a:p>
            <a:pPr eaLnBrk="1" hangingPunct="1">
              <a:buFont typeface="Wingdings 3" pitchFamily="18" charset="2"/>
              <a:buNone/>
            </a:pPr>
            <a:endParaRPr lang="ru-RU" sz="22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20545" name="Group 65"/>
          <p:cNvGraphicFramePr>
            <a:graphicFrameLocks noGrp="1"/>
          </p:cNvGraphicFramePr>
          <p:nvPr/>
        </p:nvGraphicFramePr>
        <p:xfrm>
          <a:off x="250825" y="1268413"/>
          <a:ext cx="8713788" cy="4826000"/>
        </p:xfrm>
        <a:graphic>
          <a:graphicData uri="http://schemas.openxmlformats.org/drawingml/2006/table">
            <a:tbl>
              <a:tblPr/>
              <a:tblGrid>
                <a:gridCol w="2017713"/>
                <a:gridCol w="2016125"/>
                <a:gridCol w="1871662"/>
                <a:gridCol w="1439863"/>
                <a:gridCol w="1368425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344 896, 21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427 566, 19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220 746, 16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124 150, 05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273 710, 07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427 352, 07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181 165, 64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92 544, 43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227 322, 03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234 846, 89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1141 170, 90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86 151, 13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коммунальным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552 327, 14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48 264, 86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1085</TotalTime>
  <Words>509</Words>
  <Application>Microsoft Office PowerPoint</Application>
  <PresentationFormat>Экран (4:3)</PresentationFormat>
  <Paragraphs>133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2019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40</cp:revision>
  <dcterms:created xsi:type="dcterms:W3CDTF">2016-01-25T01:57:25Z</dcterms:created>
  <dcterms:modified xsi:type="dcterms:W3CDTF">2021-03-26T07:34:44Z</dcterms:modified>
</cp:coreProperties>
</file>