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65" r:id="rId5"/>
    <p:sldId id="266" r:id="rId6"/>
    <p:sldId id="268" r:id="rId7"/>
    <p:sldId id="269" r:id="rId8"/>
    <p:sldId id="267" r:id="rId9"/>
    <p:sldId id="270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9" autoAdjust="0"/>
    <p:restoredTop sz="94660"/>
  </p:normalViewPr>
  <p:slideViewPr>
    <p:cSldViewPr>
      <p:cViewPr varScale="1">
        <p:scale>
          <a:sx n="87" d="100"/>
          <a:sy n="87" d="100"/>
        </p:scale>
        <p:origin x="-13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17384AE2-7A76-4340-9AB9-BCF867FB9173}" type="datetimeFigureOut">
              <a:rPr lang="ru-RU"/>
              <a:pPr>
                <a:defRPr/>
              </a:pPr>
              <a:t>31.05.2021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4EE05-311D-4E2D-8FC8-9324B45C43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03F5C-7E52-4454-A8A0-CE9ACA4C5E31}" type="datetimeFigureOut">
              <a:rPr lang="ru-RU"/>
              <a:pPr>
                <a:defRPr/>
              </a:pPr>
              <a:t>31.05.2021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9996B-E833-44B3-8392-B35C79F977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9191B-2EE4-41A2-B22A-A456D3A7FAAF}" type="datetimeFigureOut">
              <a:rPr lang="ru-RU"/>
              <a:pPr>
                <a:defRPr/>
              </a:pPr>
              <a:t>31.05.2021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CF872-26F5-4E68-A0FC-6F7AB1BEE6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30E3B-85E4-4E5A-814C-1D9926957754}" type="datetimeFigureOut">
              <a:rPr lang="ru-RU"/>
              <a:pPr>
                <a:defRPr/>
              </a:pPr>
              <a:t>31.05.2021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899E8-0E73-4812-86A9-82C3ED5ED3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67D51-C472-448F-B877-B78B972096E5}" type="datetimeFigureOut">
              <a:rPr lang="ru-RU"/>
              <a:pPr>
                <a:defRPr/>
              </a:pPr>
              <a:t>31.05.2021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12830-0B61-457F-953B-4F0396C019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F5464-6EC7-44F2-B577-989A5F15B1B6}" type="datetimeFigureOut">
              <a:rPr lang="ru-RU"/>
              <a:pPr>
                <a:defRPr/>
              </a:pPr>
              <a:t>31.05.2021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18494-896D-4A33-95B2-B58357CE61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40BDE-74EE-4CE3-B674-B0294FA5219A}" type="datetimeFigureOut">
              <a:rPr lang="ru-RU"/>
              <a:pPr>
                <a:defRPr/>
              </a:pPr>
              <a:t>31.05.2021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5F805-20AD-41C4-8F76-D813E38AB7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DC197-E636-4163-86BF-ACAF50F40948}" type="datetimeFigureOut">
              <a:rPr lang="ru-RU"/>
              <a:pPr>
                <a:defRPr/>
              </a:pPr>
              <a:t>31.05.2021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E741D-D571-4F69-953F-03E62F78F4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BEE1F-EFC7-4190-9B99-49EE509D8107}" type="datetimeFigureOut">
              <a:rPr lang="ru-RU"/>
              <a:pPr>
                <a:defRPr/>
              </a:pPr>
              <a:t>31.05.2021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AC053-ACFF-4912-B2D3-E20DF087A2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BEE8F-97D4-4856-A3A6-F81F413CC99A}" type="datetimeFigureOut">
              <a:rPr lang="ru-RU"/>
              <a:pPr>
                <a:defRPr/>
              </a:pPr>
              <a:t>31.05.2021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36CE0-A792-4928-A3B6-1B5264F1CE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5C344-254E-4234-9671-BB218BA586F0}" type="datetimeFigureOut">
              <a:rPr lang="ru-RU"/>
              <a:pPr>
                <a:defRPr/>
              </a:pPr>
              <a:t>31.05.2021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0236D-7144-4E7F-9D1F-13EFFE5F59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3411AD3-9D49-4735-8087-665C42DCBC96}" type="datetimeFigureOut">
              <a:rPr lang="ru-RU"/>
              <a:pPr>
                <a:defRPr/>
              </a:pPr>
              <a:t>31.05.2021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B25DFB-2FF2-413F-AF10-42477EDFF4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74" r:id="rId6"/>
    <p:sldLayoutId id="2147483675" r:id="rId7"/>
    <p:sldLayoutId id="2147483676" r:id="rId8"/>
    <p:sldLayoutId id="2147483677" r:id="rId9"/>
    <p:sldLayoutId id="2147483668" r:id="rId10"/>
    <p:sldLayoutId id="21474836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219200" y="3643313"/>
            <a:ext cx="6924675" cy="1233487"/>
          </a:xfrm>
        </p:spPr>
        <p:txBody>
          <a:bodyPr/>
          <a:lstStyle/>
          <a:p>
            <a:pPr eaLnBrk="1" hangingPunct="1"/>
            <a:r>
              <a:rPr lang="ru-RU" sz="2300" smtClean="0"/>
              <a:t>ОТЧЕТ ДЕЯТЕЛЬНОСТИ </a:t>
            </a:r>
            <a:br>
              <a:rPr lang="ru-RU" sz="2300" smtClean="0"/>
            </a:br>
            <a:r>
              <a:rPr lang="ru-RU" sz="2300" smtClean="0"/>
              <a:t>ООО УК «АЛЬТАИР» </a:t>
            </a:r>
            <a:br>
              <a:rPr lang="ru-RU" sz="2300" smtClean="0"/>
            </a:br>
            <a:r>
              <a:rPr lang="ru-RU" sz="2300" smtClean="0"/>
              <a:t>за </a:t>
            </a:r>
            <a:r>
              <a:rPr lang="ru-RU" sz="2300" smtClean="0">
                <a:latin typeface="Arial" charset="0"/>
              </a:rPr>
              <a:t>2020</a:t>
            </a:r>
            <a:r>
              <a:rPr lang="ru-RU" sz="2300" smtClean="0"/>
              <a:t> год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913" y="5084763"/>
            <a:ext cx="6911975" cy="8223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mtClean="0"/>
              <a:t>МКД: </a:t>
            </a:r>
            <a:r>
              <a:rPr lang="ru-RU" smtClean="0">
                <a:latin typeface="Arial" charset="0"/>
              </a:rPr>
              <a:t>Кулаковского, 32</a:t>
            </a:r>
            <a:endParaRPr lang="ru-RU" smtClean="0"/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6011863" y="188913"/>
            <a:ext cx="31686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УТВЕРЖДАЮ: Соломонов С.А.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Генеральный директор 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ООО УК «Альтаир»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« 31 »_мая_2021 г.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b="1" smtClean="0"/>
              <a:t>Отчет деятельности службы АДС за </a:t>
            </a:r>
            <a:r>
              <a:rPr lang="ru-RU" sz="2900" b="1" smtClean="0">
                <a:latin typeface="Arial" charset="0"/>
              </a:rPr>
              <a:t>2020</a:t>
            </a:r>
            <a:r>
              <a:rPr lang="ru-RU" sz="2900" b="1" smtClean="0"/>
              <a:t> год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/>
            <a:r>
              <a:rPr lang="ru-RU" b="1" smtClean="0"/>
              <a:t>В период с 01 января </a:t>
            </a:r>
            <a:r>
              <a:rPr lang="ru-RU" b="1" smtClean="0">
                <a:latin typeface="Arial" charset="0"/>
              </a:rPr>
              <a:t>2020</a:t>
            </a:r>
            <a:r>
              <a:rPr lang="ru-RU" b="1" smtClean="0"/>
              <a:t> по 31 декабря </a:t>
            </a:r>
            <a:r>
              <a:rPr lang="ru-RU" b="1" smtClean="0">
                <a:latin typeface="Arial" charset="0"/>
              </a:rPr>
              <a:t>2020</a:t>
            </a:r>
            <a:r>
              <a:rPr lang="ru-RU" b="1" smtClean="0"/>
              <a:t> г. </a:t>
            </a:r>
          </a:p>
          <a:p>
            <a:pPr algn="just" eaLnBrk="1" hangingPunct="1"/>
            <a:r>
              <a:rPr lang="ru-RU" b="1" smtClean="0"/>
              <a:t>В адрес УК «Альтаир» поступило следующее количество заявок от жильцов МКД расположенного по адресу: </a:t>
            </a:r>
            <a:r>
              <a:rPr lang="ru-RU" b="1" smtClean="0">
                <a:latin typeface="Arial" charset="0"/>
              </a:rPr>
              <a:t>Кулаковского, 32</a:t>
            </a:r>
            <a:endParaRPr lang="ru-RU" b="1" smtClean="0"/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Сантехнические – </a:t>
            </a:r>
            <a:r>
              <a:rPr lang="ru-RU" smtClean="0">
                <a:latin typeface="Arial" charset="0"/>
              </a:rPr>
              <a:t>115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Электротехнические – </a:t>
            </a:r>
            <a:r>
              <a:rPr lang="ru-RU" smtClean="0">
                <a:latin typeface="Arial" charset="0"/>
              </a:rPr>
              <a:t>8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Плотницкие работы –</a:t>
            </a:r>
            <a:r>
              <a:rPr lang="ru-RU" smtClean="0">
                <a:latin typeface="Arial" charset="0"/>
              </a:rPr>
              <a:t> 4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Содержание дворовой территории –</a:t>
            </a:r>
            <a:r>
              <a:rPr lang="ru-RU" smtClean="0">
                <a:latin typeface="Arial" charset="0"/>
              </a:rPr>
              <a:t> 3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Уборка лестничных клеток –</a:t>
            </a:r>
            <a:r>
              <a:rPr lang="ru-RU" smtClean="0">
                <a:latin typeface="Arial" charset="0"/>
              </a:rPr>
              <a:t> 8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Благоустройство территории –</a:t>
            </a:r>
            <a:r>
              <a:rPr lang="ru-RU" smtClean="0">
                <a:latin typeface="Arial" charset="0"/>
              </a:rPr>
              <a:t> 4</a:t>
            </a:r>
          </a:p>
          <a:p>
            <a:pPr eaLnBrk="1" hangingPunct="1"/>
            <a:r>
              <a:rPr lang="ru-RU" smtClean="0">
                <a:latin typeface="Arial" charset="0"/>
              </a:rPr>
              <a:t>Всего: 142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 </a:t>
            </a:r>
            <a:r>
              <a:rPr lang="ru-RU" sz="2900" smtClean="0"/>
              <a:t>год </a:t>
            </a:r>
          </a:p>
        </p:txBody>
      </p:sp>
      <p:graphicFrame>
        <p:nvGraphicFramePr>
          <p:cNvPr id="15391" name="Group 31"/>
          <p:cNvGraphicFramePr>
            <a:graphicFrameLocks noGrp="1"/>
          </p:cNvGraphicFramePr>
          <p:nvPr/>
        </p:nvGraphicFramePr>
        <p:xfrm>
          <a:off x="642938" y="1428750"/>
          <a:ext cx="8286750" cy="5072063"/>
        </p:xfrm>
        <a:graphic>
          <a:graphicData uri="http://schemas.openxmlformats.org/drawingml/2006/table">
            <a:tbl>
              <a:tblPr/>
              <a:tblGrid>
                <a:gridCol w="1406525"/>
                <a:gridCol w="4117975"/>
                <a:gridCol w="2762250"/>
              </a:tblGrid>
              <a:tr h="10636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Общая информация о начислении за услуги (работы) по содержанию и текущему ремонту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Жилищные услуги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1 068 019, 46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содержание дом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669 682, 60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тех. обслуживание ОИ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398 336, 86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управление домом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 по содержанию и текущему ремонту ОИ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6419" name="Group 35"/>
          <p:cNvGraphicFramePr>
            <a:graphicFrameLocks noGrp="1"/>
          </p:cNvGraphicFramePr>
          <p:nvPr/>
        </p:nvGraphicFramePr>
        <p:xfrm>
          <a:off x="468313" y="1196975"/>
          <a:ext cx="8429625" cy="5032375"/>
        </p:xfrm>
        <a:graphic>
          <a:graphicData uri="http://schemas.openxmlformats.org/drawingml/2006/table">
            <a:tbl>
              <a:tblPr/>
              <a:tblGrid>
                <a:gridCol w="1431925"/>
                <a:gridCol w="4187825"/>
                <a:gridCol w="2809875"/>
              </a:tblGrid>
              <a:tr h="9350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Получено денежных средств от собственников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содержанию и тек. ремонту дома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869 226, 17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Денежных средств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869 226, 17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Целевых взносов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субсидий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Прочие поступления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198 793, 29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7450" name="Group 42"/>
          <p:cNvGraphicFramePr>
            <a:graphicFrameLocks noGrp="1"/>
          </p:cNvGraphicFramePr>
          <p:nvPr/>
        </p:nvGraphicFramePr>
        <p:xfrm>
          <a:off x="611188" y="1341438"/>
          <a:ext cx="8208962" cy="5153025"/>
        </p:xfrm>
        <a:graphic>
          <a:graphicData uri="http://schemas.openxmlformats.org/drawingml/2006/table">
            <a:tbl>
              <a:tblPr/>
              <a:tblGrid>
                <a:gridCol w="371475"/>
                <a:gridCol w="2581275"/>
                <a:gridCol w="2205037"/>
                <a:gridCol w="3051175"/>
              </a:tblGrid>
              <a:tr h="5397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 за 2020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за 2020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жилищного фонда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398 336, 86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324 741, 96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электрооборудовани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58 406, 36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47 601, 47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двора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76 217, 96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62 878, 58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мест общего пользования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90 332, 41 руб.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74 522, 80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ИТОГО: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623 329, 59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509 744, 80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Процент собираемости за 2020 год составил: 81, 78 %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115888"/>
            <a:ext cx="8229600" cy="990600"/>
          </a:xfrm>
        </p:spPr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z="2400" smtClean="0">
                <a:latin typeface="Arial" charset="0"/>
              </a:rPr>
              <a:t>Подготовка дома к отопительному сезону – </a:t>
            </a:r>
          </a:p>
          <a:p>
            <a:pPr eaLnBrk="1" hangingPunct="1"/>
            <a:r>
              <a:rPr lang="ru-RU" sz="2400" smtClean="0">
                <a:latin typeface="Arial" charset="0"/>
              </a:rPr>
              <a:t>55 450 руб.</a:t>
            </a:r>
          </a:p>
          <a:p>
            <a:pPr eaLnBrk="1" hangingPunct="1"/>
            <a:r>
              <a:rPr lang="ru-RU" sz="2400" smtClean="0">
                <a:latin typeface="Arial" charset="0"/>
              </a:rPr>
              <a:t>Сан. технические материалы – 26 550 руб.</a:t>
            </a:r>
          </a:p>
          <a:p>
            <a:pPr eaLnBrk="1" hangingPunct="1"/>
            <a:r>
              <a:rPr lang="ru-RU" sz="2400" smtClean="0">
                <a:latin typeface="Arial" charset="0"/>
              </a:rPr>
              <a:t>Электротехнические материалы – 4 000 руб.</a:t>
            </a:r>
          </a:p>
          <a:p>
            <a:pPr eaLnBrk="1" hangingPunct="1"/>
            <a:r>
              <a:rPr lang="ru-RU" sz="2400" smtClean="0">
                <a:latin typeface="Arial" charset="0"/>
              </a:rPr>
              <a:t>Высадка цветов – 2 000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Инвентарь, бытовая химия технички – 5 100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Инвентарь, спецодежда дворник – 4 200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Вывоз наледей – 30 000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Анализ снега – 3 109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Поверка вычислителей – 13 112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Замеры температуры грунта – 4 500 руб.</a:t>
            </a:r>
          </a:p>
          <a:p>
            <a:pPr eaLnBrk="1" hangingPunct="1"/>
            <a:endParaRPr lang="ru-RU" sz="2400" smtClean="0">
              <a:latin typeface="Arial" charset="0"/>
            </a:endParaRPr>
          </a:p>
          <a:p>
            <a:pPr eaLnBrk="1" hangingPunct="1"/>
            <a:endParaRPr lang="ru-RU" sz="2400" smtClean="0">
              <a:latin typeface="Arial" charset="0"/>
            </a:endParaRPr>
          </a:p>
          <a:p>
            <a:pPr eaLnBrk="1" hangingPunct="1"/>
            <a:endParaRPr lang="ru-RU" sz="24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4910138"/>
          </a:xfrm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Ведение сайта и ЭЦП на ГИС ЖКХ – 12 666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Полиграфические и почтовые расходы – 3 229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Канцелярские товары – 1 860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Банковское обслуживание – 2 185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Обслуживание и содержание оргтехники – 1 742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Госпошлина, нотариус – 10 211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Транспортные расходы – 5 720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Услуги связи интернет – 5 139 руб.</a:t>
            </a:r>
          </a:p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250825" y="0"/>
            <a:ext cx="8447088" cy="981075"/>
          </a:xfrm>
        </p:spPr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</a:t>
            </a:r>
            <a:r>
              <a:rPr lang="ru-RU" sz="2900" smtClean="0"/>
              <a:t> год</a:t>
            </a:r>
            <a:r>
              <a:rPr lang="ru-RU" sz="2900" smtClean="0">
                <a:latin typeface="Arial" charset="0"/>
              </a:rPr>
              <a:t> </a:t>
            </a:r>
            <a:r>
              <a:rPr lang="ru-RU" sz="2900" smtClean="0"/>
              <a:t> по коммунальным услугам</a:t>
            </a:r>
          </a:p>
        </p:txBody>
      </p:sp>
      <p:graphicFrame>
        <p:nvGraphicFramePr>
          <p:cNvPr id="20575" name="Group 95"/>
          <p:cNvGraphicFramePr>
            <a:graphicFrameLocks noGrp="1"/>
          </p:cNvGraphicFramePr>
          <p:nvPr/>
        </p:nvGraphicFramePr>
        <p:xfrm>
          <a:off x="179388" y="1341438"/>
          <a:ext cx="8713787" cy="4608512"/>
        </p:xfrm>
        <a:graphic>
          <a:graphicData uri="http://schemas.openxmlformats.org/drawingml/2006/table">
            <a:tbl>
              <a:tblPr/>
              <a:tblGrid>
                <a:gridCol w="2017712"/>
                <a:gridCol w="2087563"/>
                <a:gridCol w="1800225"/>
                <a:gridCol w="1439862"/>
                <a:gridCol w="1368425"/>
              </a:tblGrid>
              <a:tr h="1276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услуги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потребителем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 потребления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потребителями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Задолженность потребителей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Водоотведение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113 002, 72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135 232, 58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92 4469, 86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20 532, 86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Обращение ТКО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60 436, 20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60 436, 20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47 865, 78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12 570,42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Электроснабжение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359 731, 88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332 764, 08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276 496, 18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83 235, 70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Газ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24 532, 76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24 532, 76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22 882, 90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1 649,86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108 112, 10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150 411, 43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89 464, 04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18 648, 06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128 001, 35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128 435, 00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103 821, 57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24 179, 78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Отопление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1549 831, 41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425 970, 99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1 104 950, 16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444 881, 25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28731" name="Group 59"/>
          <p:cNvGraphicFramePr>
            <a:graphicFrameLocks noGrp="1"/>
          </p:cNvGraphicFramePr>
          <p:nvPr>
            <p:ph type="body" idx="4294967295"/>
          </p:nvPr>
        </p:nvGraphicFramePr>
        <p:xfrm>
          <a:off x="457200" y="1219200"/>
          <a:ext cx="8229600" cy="4910138"/>
        </p:xfrm>
        <a:graphic>
          <a:graphicData uri="http://schemas.openxmlformats.org/drawingml/2006/table">
            <a:tbl>
              <a:tblPr/>
              <a:tblGrid>
                <a:gridCol w="1028700"/>
                <a:gridCol w="3086100"/>
                <a:gridCol w="2057400"/>
                <a:gridCol w="2057400"/>
              </a:tblGrid>
              <a:tr h="8175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 Общая информация по предоставленным услугам: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605 697, 97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2281</TotalTime>
  <Words>564</Words>
  <Application>Microsoft Office PowerPoint</Application>
  <PresentationFormat>Экран (4:3)</PresentationFormat>
  <Paragraphs>150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4" baseType="lpstr">
      <vt:lpstr>Arial</vt:lpstr>
      <vt:lpstr>Cambria</vt:lpstr>
      <vt:lpstr>Calibri</vt:lpstr>
      <vt:lpstr>Wingdings 3</vt:lpstr>
      <vt:lpstr>Wingdings</vt:lpstr>
      <vt:lpstr>Gill Sans MT</vt:lpstr>
      <vt:lpstr>Times New Roman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ОТЧЕТ ДЕЯТЕЛЬНОСТИ  ООО УК «АЛЬТАИР»  за 2020 год </vt:lpstr>
      <vt:lpstr>Отчет деятельности службы АДС за 2020 год</vt:lpstr>
      <vt:lpstr>Отчет финансово-хозяйственной деятельности за 2020 год </vt:lpstr>
      <vt:lpstr>Отчет финансово-хозяйственной деятельности за 2020 год </vt:lpstr>
      <vt:lpstr>Отчет финансово-хозяйственной деятельности за 2020 год </vt:lpstr>
      <vt:lpstr>Израсходовано средств по управлению и тех. обслуживанию дома</vt:lpstr>
      <vt:lpstr>Израсходовано средств по управлению и тех. обслуживанию дома</vt:lpstr>
      <vt:lpstr>Отчет финансово-хозяйственной деятельности за 2020 год  по коммунальным услугам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ООО УК «АЛЬТАИР»  за 2015 год</dc:title>
  <dc:creator>Админ</dc:creator>
  <cp:lastModifiedBy>1</cp:lastModifiedBy>
  <cp:revision>56</cp:revision>
  <dcterms:created xsi:type="dcterms:W3CDTF">2016-01-25T01:57:25Z</dcterms:created>
  <dcterms:modified xsi:type="dcterms:W3CDTF">2021-05-31T07:05:36Z</dcterms:modified>
</cp:coreProperties>
</file>