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6" r:id="rId6"/>
    <p:sldId id="268" r:id="rId7"/>
    <p:sldId id="269" r:id="rId8"/>
    <p:sldId id="267" r:id="rId9"/>
    <p:sldId id="27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9" autoAdjust="0"/>
    <p:restoredTop sz="94660"/>
  </p:normalViewPr>
  <p:slideViewPr>
    <p:cSldViewPr>
      <p:cViewPr varScale="1">
        <p:scale>
          <a:sx n="87" d="100"/>
          <a:sy n="87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6A09FCDA-76FB-49D0-AF70-C193354217F0}" type="datetimeFigureOut">
              <a:rPr lang="ru-RU"/>
              <a:pPr>
                <a:defRPr/>
              </a:pPr>
              <a:t>27.02.2020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D75CF-DFA2-46D3-A7E1-FAA068D637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4B1F9-CDC0-4DB8-939F-EA73DCEAEE03}" type="datetimeFigureOut">
              <a:rPr lang="ru-RU"/>
              <a:pPr>
                <a:defRPr/>
              </a:pPr>
              <a:t>27.02.2020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D9859-FC5C-4453-9B78-993B6EC41D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8ADA1-9B52-4B2B-8372-DEFA1B33CB92}" type="datetimeFigureOut">
              <a:rPr lang="ru-RU"/>
              <a:pPr>
                <a:defRPr/>
              </a:pPr>
              <a:t>27.02.2020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82793-7ADB-4A03-BA9B-84259C1B39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D009E-13DD-4B3B-867E-B63D09BE2F0A}" type="datetimeFigureOut">
              <a:rPr lang="ru-RU"/>
              <a:pPr>
                <a:defRPr/>
              </a:pPr>
              <a:t>27.02.2020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E7CBF-751B-42EF-97CB-24851E978C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0CF4D-0CE7-4E73-905B-98411A83CA0B}" type="datetimeFigureOut">
              <a:rPr lang="ru-RU"/>
              <a:pPr>
                <a:defRPr/>
              </a:pPr>
              <a:t>27.02.2020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7604B-04AF-4F3C-B2B9-5C3C7DE3E2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C1F93-4114-4432-8A04-2D8CBB953D57}" type="datetimeFigureOut">
              <a:rPr lang="ru-RU"/>
              <a:pPr>
                <a:defRPr/>
              </a:pPr>
              <a:t>27.02.2020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CAC96-4961-4A7C-901D-FE467699B9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B4EFC-BFFF-4031-B53C-5B8BCA23C3D8}" type="datetimeFigureOut">
              <a:rPr lang="ru-RU"/>
              <a:pPr>
                <a:defRPr/>
              </a:pPr>
              <a:t>27.02.2020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F3E83-FE89-44B2-8740-6B94F25985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66610-A267-4D1E-8B7F-E898DD9BF399}" type="datetimeFigureOut">
              <a:rPr lang="ru-RU"/>
              <a:pPr>
                <a:defRPr/>
              </a:pPr>
              <a:t>27.02.2020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1CD29-AE9A-4A39-8528-8C02028AC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E72C5-F132-49C2-81D1-CBA1ABFE9601}" type="datetimeFigureOut">
              <a:rPr lang="ru-RU"/>
              <a:pPr>
                <a:defRPr/>
              </a:pPr>
              <a:t>27.02.2020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098BE-6DD6-4BE4-961E-2BF2528A16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CC3A6-885F-4758-B37A-F21188938DB7}" type="datetimeFigureOut">
              <a:rPr lang="ru-RU"/>
              <a:pPr>
                <a:defRPr/>
              </a:pPr>
              <a:t>27.02.2020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38103-5902-4198-A9E7-1B948A5A18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7BB3E-EF02-45CE-9DA0-1BA7F7942B47}" type="datetimeFigureOut">
              <a:rPr lang="ru-RU"/>
              <a:pPr>
                <a:defRPr/>
              </a:pPr>
              <a:t>27.02.2020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8E064-9EAF-48A4-989E-F54D18B6C1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11CA06-7BC1-4407-91C0-1DAFA87EA2AE}" type="datetimeFigureOut">
              <a:rPr lang="ru-RU"/>
              <a:pPr>
                <a:defRPr/>
              </a:pPr>
              <a:t>27.02.2020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10A3CF-E463-423D-8F30-2CA9E54876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3313"/>
            <a:ext cx="6924675" cy="1233487"/>
          </a:xfrm>
        </p:spPr>
        <p:txBody>
          <a:bodyPr/>
          <a:lstStyle/>
          <a:p>
            <a:pPr eaLnBrk="1" hangingPunct="1"/>
            <a:r>
              <a:rPr lang="ru-RU" sz="2300" smtClean="0"/>
              <a:t>ОТЧЕТ ДЕЯТЕЛЬНОСТИ </a:t>
            </a:r>
            <a:br>
              <a:rPr lang="ru-RU" sz="2300" smtClean="0"/>
            </a:br>
            <a:r>
              <a:rPr lang="ru-RU" sz="2300" smtClean="0"/>
              <a:t>ООО УК «АЛЬТАИР» </a:t>
            </a:r>
            <a:br>
              <a:rPr lang="ru-RU" sz="2300" smtClean="0"/>
            </a:br>
            <a:r>
              <a:rPr lang="ru-RU" sz="2300" smtClean="0"/>
              <a:t>за 201</a:t>
            </a:r>
            <a:r>
              <a:rPr lang="ru-RU" sz="2300" smtClean="0">
                <a:latin typeface="Arial" charset="0"/>
              </a:rPr>
              <a:t>9</a:t>
            </a:r>
            <a:r>
              <a:rPr lang="ru-RU" sz="2300" smtClean="0"/>
              <a:t>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5157788"/>
            <a:ext cx="6858000" cy="533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smtClean="0"/>
              <a:t>МКД: </a:t>
            </a:r>
            <a:r>
              <a:rPr lang="ru-RU" sz="2400" smtClean="0">
                <a:latin typeface="Arial" charset="0"/>
              </a:rPr>
              <a:t>Короленко, 17</a:t>
            </a:r>
            <a:r>
              <a:rPr lang="ru-RU" smtClean="0"/>
              <a:t> </a:t>
            </a: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011863" y="188913"/>
            <a:ext cx="3168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УТВЕРЖДАЮ: Соломонов С.А.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«26»_февраля_2020 г.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службы АДС за 201</a:t>
            </a:r>
            <a:r>
              <a:rPr lang="ru-RU" sz="2900" b="1" smtClean="0">
                <a:latin typeface="Arial" charset="0"/>
              </a:rPr>
              <a:t>9</a:t>
            </a:r>
            <a:r>
              <a:rPr lang="ru-RU" sz="2900" b="1" smtClean="0"/>
              <a:t> год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ru-RU" b="1" smtClean="0"/>
              <a:t>В период с 01 января 201</a:t>
            </a:r>
            <a:r>
              <a:rPr lang="ru-RU" b="1" smtClean="0">
                <a:latin typeface="Arial" charset="0"/>
              </a:rPr>
              <a:t>9</a:t>
            </a:r>
            <a:r>
              <a:rPr lang="ru-RU" b="1" smtClean="0"/>
              <a:t> по 31 декабря 20</a:t>
            </a:r>
            <a:r>
              <a:rPr lang="ru-RU" b="1" smtClean="0">
                <a:latin typeface="Arial" charset="0"/>
              </a:rPr>
              <a:t>19</a:t>
            </a:r>
            <a:r>
              <a:rPr lang="ru-RU" b="1" smtClean="0"/>
              <a:t> г. </a:t>
            </a:r>
          </a:p>
          <a:p>
            <a:pPr algn="just" eaLnBrk="1" hangingPunct="1"/>
            <a:r>
              <a:rPr lang="ru-RU" b="1" smtClean="0"/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b="1" smtClean="0">
                <a:latin typeface="Arial" charset="0"/>
              </a:rPr>
              <a:t>Халтурина 65а</a:t>
            </a:r>
            <a:r>
              <a:rPr lang="ru-RU" b="1" smtClean="0"/>
              <a:t>:  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Сантехнические – </a:t>
            </a:r>
            <a:r>
              <a:rPr lang="ru-RU" smtClean="0">
                <a:latin typeface="Arial" charset="0"/>
              </a:rPr>
              <a:t>142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Электротехнические – </a:t>
            </a:r>
            <a:r>
              <a:rPr lang="ru-RU" smtClean="0">
                <a:latin typeface="Arial" charset="0"/>
              </a:rPr>
              <a:t>11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Плотницкие работы –</a:t>
            </a:r>
            <a:r>
              <a:rPr lang="ru-RU" smtClean="0">
                <a:latin typeface="Arial" charset="0"/>
              </a:rPr>
              <a:t> 14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Содержание дворовой территории – </a:t>
            </a:r>
            <a:r>
              <a:rPr lang="ru-RU" smtClean="0">
                <a:latin typeface="Arial" charset="0"/>
              </a:rPr>
              <a:t>8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Уборка лестничных клеток – </a:t>
            </a:r>
            <a:r>
              <a:rPr lang="ru-RU" smtClean="0">
                <a:latin typeface="Arial" charset="0"/>
              </a:rPr>
              <a:t>12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Благоустройство территории –</a:t>
            </a:r>
            <a:r>
              <a:rPr lang="ru-RU" smtClean="0">
                <a:latin typeface="Arial" charset="0"/>
              </a:rPr>
              <a:t> 2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 </a:t>
            </a:r>
            <a:r>
              <a:rPr lang="ru-RU" sz="2900" smtClean="0"/>
              <a:t>год </a:t>
            </a:r>
          </a:p>
        </p:txBody>
      </p:sp>
      <p:graphicFrame>
        <p:nvGraphicFramePr>
          <p:cNvPr id="21535" name="Group 31"/>
          <p:cNvGraphicFramePr>
            <a:graphicFrameLocks noGrp="1"/>
          </p:cNvGraphicFramePr>
          <p:nvPr/>
        </p:nvGraphicFramePr>
        <p:xfrm>
          <a:off x="642938" y="1428750"/>
          <a:ext cx="8286750" cy="4819650"/>
        </p:xfrm>
        <a:graphic>
          <a:graphicData uri="http://schemas.openxmlformats.org/drawingml/2006/table">
            <a:tbl>
              <a:tblPr/>
              <a:tblGrid>
                <a:gridCol w="1406525"/>
                <a:gridCol w="4117975"/>
                <a:gridCol w="2762250"/>
              </a:tblGrid>
              <a:tr h="10287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о начислении за услуги (работы) по содержанию и текущему ремонту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1 787 462, 10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содержание дом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921 993, 25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тех. обслуживание ОИ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865 468, 85 р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управление домом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 по содержанию и текущему ремонту ОИ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292 689, 72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6419" name="Group 35"/>
          <p:cNvGraphicFramePr>
            <a:graphicFrameLocks noGrp="1"/>
          </p:cNvGraphicFramePr>
          <p:nvPr/>
        </p:nvGraphicFramePr>
        <p:xfrm>
          <a:off x="500063" y="1357313"/>
          <a:ext cx="8429625" cy="4787900"/>
        </p:xfrm>
        <a:graphic>
          <a:graphicData uri="http://schemas.openxmlformats.org/drawingml/2006/table">
            <a:tbl>
              <a:tblPr/>
              <a:tblGrid>
                <a:gridCol w="1431925"/>
                <a:gridCol w="4187825"/>
                <a:gridCol w="2809875"/>
              </a:tblGrid>
              <a:tr h="7747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Получено денежных средств от собственников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1 764 192, 25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Денежных средств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1 764 192, 25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Целевых взносов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субсидий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Прочие 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331 501, 67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7451" name="Group 43"/>
          <p:cNvGraphicFramePr>
            <a:graphicFrameLocks noGrp="1"/>
          </p:cNvGraphicFramePr>
          <p:nvPr/>
        </p:nvGraphicFramePr>
        <p:xfrm>
          <a:off x="611188" y="1341438"/>
          <a:ext cx="8208962" cy="4879975"/>
        </p:xfrm>
        <a:graphic>
          <a:graphicData uri="http://schemas.openxmlformats.org/drawingml/2006/table">
            <a:tbl>
              <a:tblPr/>
              <a:tblGrid>
                <a:gridCol w="371475"/>
                <a:gridCol w="2581275"/>
                <a:gridCol w="2205037"/>
                <a:gridCol w="3051175"/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 за 2019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за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жилищного фонда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865 468, 85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697 881, 61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электрооборудовани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118 394, 52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95 535, 04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двора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133 972, 80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108 100, 96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мест общего пользования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164 610, 72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132 818, 28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1 282 446, 89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1 034 335, 89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собираемости за 2019 год составил: 80,65%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z="2200" smtClean="0">
                <a:latin typeface="Arial" charset="0"/>
              </a:rPr>
              <a:t>Подготовка дома к отопительному сезону – 82 812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Сан. технические материалы – 49 983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Электро технические материалы – 8 274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Сброс и вывоз снега – 20 000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Высадка цветов и деревьев – 31 000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Установка новогодней елки – 21 000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Услуги адвоката – 18 000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Анализ снега – 2 425,32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Услуги паропропарочной машины (ППУ) – 9 000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Переоформление документов по техприсоединению – 1 000 руб.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200" smtClean="0">
                <a:latin typeface="Arial" charset="0"/>
              </a:rPr>
              <a:t>Ведение сайта и ЭЦП на ГИС ЖКХ – 4 473, 81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>
                <a:latin typeface="Arial" charset="0"/>
              </a:rPr>
              <a:t>Полиграфические и почтовые расходы – 12 051,80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>
                <a:latin typeface="Arial" charset="0"/>
              </a:rPr>
              <a:t>Канцелярские товары – 6 038, 07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>
                <a:latin typeface="Arial" charset="0"/>
              </a:rPr>
              <a:t>Банковское обслуживание – 15 140, 62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>
                <a:latin typeface="Arial" charset="0"/>
              </a:rPr>
              <a:t>Обслуживание и содержание оргтехники – 4 244, 55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>
                <a:latin typeface="Arial" charset="0"/>
              </a:rPr>
              <a:t>Госпошлина, нотариус – 29 748, 84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>
                <a:latin typeface="Arial" charset="0"/>
              </a:rPr>
              <a:t>Инвентарь – 5 748, 98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>
                <a:latin typeface="Arial" charset="0"/>
              </a:rPr>
              <a:t>Спецодежда – 7 500 руб. 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>
                <a:latin typeface="Arial" charset="0"/>
              </a:rPr>
              <a:t>Транспортные расходы – 7 866 ,49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>
                <a:latin typeface="Arial" charset="0"/>
              </a:rPr>
              <a:t>Бытовая химия – 5 300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>
                <a:latin typeface="Arial" charset="0"/>
              </a:rPr>
              <a:t>Услуги связи интернет – 7 758, 24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>
                <a:latin typeface="Arial" charset="0"/>
              </a:rPr>
              <a:t>Замена крыльца – 32 000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>
                <a:latin typeface="Arial" charset="0"/>
              </a:rPr>
              <a:t>Накладные расходы – 568 828 руб.</a:t>
            </a:r>
          </a:p>
          <a:p>
            <a:pPr eaLnBrk="1" hangingPunct="1">
              <a:lnSpc>
                <a:spcPct val="80000"/>
              </a:lnSpc>
            </a:pPr>
            <a:endParaRPr lang="ru-RU" sz="22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47088" cy="1058862"/>
          </a:xfrm>
        </p:spPr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20534" name="Group 54"/>
          <p:cNvGraphicFramePr>
            <a:graphicFrameLocks noGrp="1"/>
          </p:cNvGraphicFramePr>
          <p:nvPr/>
        </p:nvGraphicFramePr>
        <p:xfrm>
          <a:off x="250825" y="1268413"/>
          <a:ext cx="8713788" cy="4071937"/>
        </p:xfrm>
        <a:graphic>
          <a:graphicData uri="http://schemas.openxmlformats.org/drawingml/2006/table">
            <a:tbl>
              <a:tblPr/>
              <a:tblGrid>
                <a:gridCol w="2017713"/>
                <a:gridCol w="2303462"/>
                <a:gridCol w="1584325"/>
                <a:gridCol w="1439863"/>
                <a:gridCol w="136842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услуги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потребителем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потребления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потребителями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Задолженность потребителей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Водоотведение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304 943, 53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401 842, 19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233 313, 94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71 629, 59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328 514, 28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581 368, 28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306 823, 71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21 690, 57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Отопление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2 772 278, 48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1 846 076, 88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2 421 178, 97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351 099, 51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281 467, 49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418 782, 41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205 820, 96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75 646, 53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8731" name="Group 59"/>
          <p:cNvGraphicFramePr>
            <a:graphicFrameLocks noGrp="1"/>
          </p:cNvGraphicFramePr>
          <p:nvPr>
            <p:ph type="body" idx="4294967295"/>
          </p:nvPr>
        </p:nvGraphicFramePr>
        <p:xfrm>
          <a:off x="457200" y="1219200"/>
          <a:ext cx="8229600" cy="4910138"/>
        </p:xfrm>
        <a:graphic>
          <a:graphicData uri="http://schemas.openxmlformats.org/drawingml/2006/table">
            <a:tbl>
              <a:tblPr/>
              <a:tblGrid>
                <a:gridCol w="1028700"/>
                <a:gridCol w="3086100"/>
                <a:gridCol w="2057400"/>
                <a:gridCol w="2057400"/>
              </a:tblGrid>
              <a:tr h="8175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Общая информация по предоставленным услугам: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945 003, 70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517 329, 98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1042</TotalTime>
  <Words>548</Words>
  <Application>Microsoft Office PowerPoint</Application>
  <PresentationFormat>Экран (4:3)</PresentationFormat>
  <Paragraphs>133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Cambria</vt:lpstr>
      <vt:lpstr>Calibri</vt:lpstr>
      <vt:lpstr>Wingdings 3</vt:lpstr>
      <vt:lpstr>Wingdings</vt:lpstr>
      <vt:lpstr>Gill Sans MT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ОТЧЕТ ДЕЯТЕЛЬНОСТИ  ООО УК «АЛЬТАИР»  за 2019 год </vt:lpstr>
      <vt:lpstr>Отчет деятельности службы АДС за 2019 год</vt:lpstr>
      <vt:lpstr>Отчет финансово-хозяйственной деятельности за 2019 год </vt:lpstr>
      <vt:lpstr>Отчет финансово-хозяйственной деятельности за 2019 год </vt:lpstr>
      <vt:lpstr>Отчет финансово-хозяйственной деятельности за 2019 год </vt:lpstr>
      <vt:lpstr>Израсходовано средств по управлению и тех. обслуживанию дома</vt:lpstr>
      <vt:lpstr>Израсходовано средств по управлению и тех. обслуживанию дома</vt:lpstr>
      <vt:lpstr>Отчет финансово-хозяйственной деятельности за 2019 год 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1</cp:lastModifiedBy>
  <cp:revision>38</cp:revision>
  <dcterms:created xsi:type="dcterms:W3CDTF">2016-01-25T01:57:25Z</dcterms:created>
  <dcterms:modified xsi:type="dcterms:W3CDTF">2020-02-27T07:44:58Z</dcterms:modified>
</cp:coreProperties>
</file>