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A09FCDA-76FB-49D0-AF70-C193354217F0}" type="datetimeFigureOut">
              <a:rPr lang="ru-RU"/>
              <a:pPr>
                <a:defRPr/>
              </a:pPr>
              <a:t>27.02.2020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D75CF-DFA2-46D3-A7E1-FAA068D637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4B1F9-CDC0-4DB8-939F-EA73DCEAEE03}" type="datetimeFigureOut">
              <a:rPr lang="ru-RU"/>
              <a:pPr>
                <a:defRPr/>
              </a:pPr>
              <a:t>27.02.2020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D9859-FC5C-4453-9B78-993B6EC41D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8ADA1-9B52-4B2B-8372-DEFA1B33CB92}" type="datetimeFigureOut">
              <a:rPr lang="ru-RU"/>
              <a:pPr>
                <a:defRPr/>
              </a:pPr>
              <a:t>27.02.2020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82793-7ADB-4A03-BA9B-84259C1B39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D009E-13DD-4B3B-867E-B63D09BE2F0A}" type="datetimeFigureOut">
              <a:rPr lang="ru-RU"/>
              <a:pPr>
                <a:defRPr/>
              </a:pPr>
              <a:t>27.02.2020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E7CBF-751B-42EF-97CB-24851E978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0CF4D-0CE7-4E73-905B-98411A83CA0B}" type="datetimeFigureOut">
              <a:rPr lang="ru-RU"/>
              <a:pPr>
                <a:defRPr/>
              </a:pPr>
              <a:t>27.02.2020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7604B-04AF-4F3C-B2B9-5C3C7DE3E2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1F93-4114-4432-8A04-2D8CBB953D57}" type="datetimeFigureOut">
              <a:rPr lang="ru-RU"/>
              <a:pPr>
                <a:defRPr/>
              </a:pPr>
              <a:t>27.02.2020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CAC96-4961-4A7C-901D-FE467699B9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B4EFC-BFFF-4031-B53C-5B8BCA23C3D8}" type="datetimeFigureOut">
              <a:rPr lang="ru-RU"/>
              <a:pPr>
                <a:defRPr/>
              </a:pPr>
              <a:t>27.02.2020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F3E83-FE89-44B2-8740-6B94F2598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66610-A267-4D1E-8B7F-E898DD9BF399}" type="datetimeFigureOut">
              <a:rPr lang="ru-RU"/>
              <a:pPr>
                <a:defRPr/>
              </a:pPr>
              <a:t>27.02.2020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1CD29-AE9A-4A39-8528-8C02028AC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E72C5-F132-49C2-81D1-CBA1ABFE9601}" type="datetimeFigureOut">
              <a:rPr lang="ru-RU"/>
              <a:pPr>
                <a:defRPr/>
              </a:pPr>
              <a:t>27.02.2020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098BE-6DD6-4BE4-961E-2BF2528A16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CC3A6-885F-4758-B37A-F21188938DB7}" type="datetimeFigureOut">
              <a:rPr lang="ru-RU"/>
              <a:pPr>
                <a:defRPr/>
              </a:pPr>
              <a:t>27.02.2020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38103-5902-4198-A9E7-1B948A5A18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BB3E-EF02-45CE-9DA0-1BA7F7942B47}" type="datetimeFigureOut">
              <a:rPr lang="ru-RU"/>
              <a:pPr>
                <a:defRPr/>
              </a:pPr>
              <a:t>27.02.2020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8E064-9EAF-48A4-989E-F54D18B6C1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11CA06-7BC1-4407-91C0-1DAFA87EA2AE}" type="datetimeFigureOut">
              <a:rPr lang="ru-RU"/>
              <a:pPr>
                <a:defRPr/>
              </a:pPr>
              <a:t>27.02.2020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10A3CF-E463-423D-8F30-2CA9E54876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Короленко, 17</a:t>
            </a:r>
            <a:r>
              <a:rPr lang="ru-RU" smtClean="0"/>
              <a:t> 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«26»_февраля_2020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Халтурина 65а</a:t>
            </a:r>
            <a:r>
              <a:rPr lang="ru-RU" b="1" smtClean="0"/>
              <a:t>: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142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12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21535" name="Group 31"/>
          <p:cNvGraphicFramePr>
            <a:graphicFrameLocks noGrp="1"/>
          </p:cNvGraphicFramePr>
          <p:nvPr/>
        </p:nvGraphicFramePr>
        <p:xfrm>
          <a:off x="642938" y="1428750"/>
          <a:ext cx="8286750" cy="4819650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287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1 787 462, 10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921 993, 25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865 468, 85 р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292 689, 72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357313"/>
          <a:ext cx="8429625" cy="4787900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7747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1 764 192, 25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1 764 192, 25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331 501, 67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1" name="Group 43"/>
          <p:cNvGraphicFramePr>
            <a:graphicFrameLocks noGrp="1"/>
          </p:cNvGraphicFramePr>
          <p:nvPr/>
        </p:nvGraphicFramePr>
        <p:xfrm>
          <a:off x="611188" y="1341438"/>
          <a:ext cx="8208962" cy="487997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865 468, 85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697 881, 61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118 394, 52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95 535, 04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133 972, 80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108 100, 96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164 610, 72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132 818, 28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1 282 446, 89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1 034 335, 89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80,65%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200" smtClean="0">
                <a:latin typeface="Arial" charset="0"/>
              </a:rPr>
              <a:t>Подготовка дома к отопительному сезону – 82 812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Сан. технические материалы – 49 983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Электро технические материалы – 8 274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Сброс и вывоз снега – 20 000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Высадка цветов и деревьев – 31 000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Установка новогодней елки – 21 000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Услуги адвоката – 18 000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Анализ снега – 2 425,32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Услуги паропропарочной машины (ППУ) – 9 000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Переоформление документов по техприсоединению – 1 000 руб.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Ведение сайта и ЭЦП на ГИС ЖКХ – 4 473, 81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Полиграфические и почтовые расходы – 12 051,80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Канцелярские товары – 6 038, 07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Банковское обслуживание – 15 140, 62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Обслуживание и содержание оргтехники – 4 244, 55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Госпошлина, нотариус – 29 748, 84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Инвентарь – 5 748, 98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Спецодежда – 7 500 руб.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Транспортные расходы – 7 866 ,49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Бытовая химия – 5 300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Услуги связи интернет – 7 758, 24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Замена крыльца – 32 000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>
                <a:latin typeface="Arial" charset="0"/>
              </a:rPr>
              <a:t>Накладные расходы – 568 828 руб.</a:t>
            </a:r>
          </a:p>
          <a:p>
            <a:pPr eaLnBrk="1" hangingPunct="1">
              <a:lnSpc>
                <a:spcPct val="80000"/>
              </a:lnSpc>
            </a:pPr>
            <a:endParaRPr lang="ru-RU" sz="2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/>
        </p:nvGraphicFramePr>
        <p:xfrm>
          <a:off x="250825" y="1268413"/>
          <a:ext cx="8713788" cy="4071937"/>
        </p:xfrm>
        <a:graphic>
          <a:graphicData uri="http://schemas.openxmlformats.org/drawingml/2006/table">
            <a:tbl>
              <a:tblPr/>
              <a:tblGrid>
                <a:gridCol w="2017713"/>
                <a:gridCol w="2303462"/>
                <a:gridCol w="15843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304 943, 53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401 842, 19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233 313, 94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71 629, 59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328 514, 28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581 368, 28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306 823, 71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21 690, 57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2 772 278, 48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1 846 076, 88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2 421 178, 97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351 099, 51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281 467, 49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418 782, 41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205 820, 96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75 646, 53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945 003, 70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517 329, 98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1042</TotalTime>
  <Words>548</Words>
  <Application>Microsoft Office PowerPoint</Application>
  <PresentationFormat>Экран (4:3)</PresentationFormat>
  <Paragraphs>133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38</cp:revision>
  <dcterms:created xsi:type="dcterms:W3CDTF">2016-01-25T01:57:25Z</dcterms:created>
  <dcterms:modified xsi:type="dcterms:W3CDTF">2020-02-27T07:44:58Z</dcterms:modified>
</cp:coreProperties>
</file>