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4" r:id="rId4"/>
    <p:sldId id="265" r:id="rId5"/>
    <p:sldId id="266" r:id="rId6"/>
    <p:sldId id="268" r:id="rId7"/>
    <p:sldId id="269" r:id="rId8"/>
    <p:sldId id="267" r:id="rId9"/>
    <p:sldId id="270" r:id="rId10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09" autoAdjust="0"/>
    <p:restoredTop sz="94660"/>
  </p:normalViewPr>
  <p:slideViewPr>
    <p:cSldViewPr>
      <p:cViewPr varScale="1">
        <p:scale>
          <a:sx n="87" d="100"/>
          <a:sy n="87" d="100"/>
        </p:scale>
        <p:origin x="-138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0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21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0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745A4C39-0BCC-4270-A082-ED227D797C37}" type="datetimeFigureOut">
              <a:rPr lang="ru-RU"/>
              <a:pPr>
                <a:defRPr/>
              </a:pPr>
              <a:t>26.02.2020</a:t>
            </a:fld>
            <a:endParaRPr lang="ru-RU"/>
          </a:p>
        </p:txBody>
      </p:sp>
      <p:sp>
        <p:nvSpPr>
          <p:cNvPr id="11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726685-EDE4-45DA-A22C-7481B045B7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478D21-E20B-4551-8F39-F2600AEEB0D8}" type="datetimeFigureOut">
              <a:rPr lang="ru-RU"/>
              <a:pPr>
                <a:defRPr/>
              </a:pPr>
              <a:t>26.02.2020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09C58-3AE9-4846-9770-888459A693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ACFE13-D758-4E9A-B09E-E61D4E2ACF95}" type="datetimeFigureOut">
              <a:rPr lang="ru-RU"/>
              <a:pPr>
                <a:defRPr/>
              </a:pPr>
              <a:t>26.02.2020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7A190-0472-4BD5-BEBB-49CC2E69FD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6AE298-D208-4C71-B990-43B737C02740}" type="datetimeFigureOut">
              <a:rPr lang="ru-RU"/>
              <a:pPr>
                <a:defRPr/>
              </a:pPr>
              <a:t>26.02.2020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C6B125-10C8-458C-B12B-6519B69C44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9A6D56-D31C-42C1-87FE-B6547BD62460}" type="datetimeFigureOut">
              <a:rPr lang="ru-RU"/>
              <a:pPr>
                <a:defRPr/>
              </a:pPr>
              <a:t>26.02.2020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F1ADC-D3C1-44B9-8488-5B5AD3ACB4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FC5893-2099-42CB-81DB-204C7B2378A4}" type="datetimeFigureOut">
              <a:rPr lang="ru-RU"/>
              <a:pPr>
                <a:defRPr/>
              </a:pPr>
              <a:t>26.02.2020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2C9D16-6121-4A11-8890-E7C8397E76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3428FA-F9E2-4AE0-9BFA-16C7E07B23ED}" type="datetimeFigureOut">
              <a:rPr lang="ru-RU"/>
              <a:pPr>
                <a:defRPr/>
              </a:pPr>
              <a:t>26.02.2020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2C6B6-02A2-4E31-B4FD-A70D764BDC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985A12-1A35-4F91-B4FF-86B747CD6F87}" type="datetimeFigureOut">
              <a:rPr lang="ru-RU"/>
              <a:pPr>
                <a:defRPr/>
              </a:pPr>
              <a:t>26.02.2020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84B97-56E9-4ACE-8EEA-EB8DA19FAA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74CF7B-720E-4A37-9D67-57369E21B002}" type="datetimeFigureOut">
              <a:rPr lang="ru-RU"/>
              <a:pPr>
                <a:defRPr/>
              </a:pPr>
              <a:t>26.02.2020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4569D-8E2D-4B96-A9B8-F9DD1A06CE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D859B-5119-4C04-A813-5D087A4A01D0}" type="datetimeFigureOut">
              <a:rPr lang="ru-RU"/>
              <a:pPr>
                <a:defRPr/>
              </a:pPr>
              <a:t>26.02.2020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9BF32-6BC3-48EE-8080-533274B393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64374E-ECE1-44DC-9648-6C22D8525FCE}" type="datetimeFigureOut">
              <a:rPr lang="ru-RU"/>
              <a:pPr>
                <a:defRPr/>
              </a:pPr>
              <a:t>26.02.2020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198E2F-5856-43F5-98A9-A4DE9CBA41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CCC169C-B568-45EE-9AA7-AEBFDDA4E3B1}" type="datetimeFigureOut">
              <a:rPr lang="ru-RU"/>
              <a:pPr>
                <a:defRPr/>
              </a:pPr>
              <a:t>26.02.2020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A5FAB49-F1C4-4C36-A5A8-C4D3D48972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74" r:id="rId6"/>
    <p:sldLayoutId id="2147483675" r:id="rId7"/>
    <p:sldLayoutId id="2147483676" r:id="rId8"/>
    <p:sldLayoutId id="2147483677" r:id="rId9"/>
    <p:sldLayoutId id="2147483668" r:id="rId10"/>
    <p:sldLayoutId id="214748367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>
          <a:xfrm>
            <a:off x="1219200" y="3643313"/>
            <a:ext cx="6924675" cy="1233487"/>
          </a:xfrm>
        </p:spPr>
        <p:txBody>
          <a:bodyPr/>
          <a:lstStyle/>
          <a:p>
            <a:pPr eaLnBrk="1" hangingPunct="1"/>
            <a:r>
              <a:rPr lang="ru-RU" sz="2300" smtClean="0"/>
              <a:t>ОТЧЕТ ДЕЯТЕЛЬНОСТИ </a:t>
            </a:r>
            <a:br>
              <a:rPr lang="ru-RU" sz="2300" smtClean="0"/>
            </a:br>
            <a:r>
              <a:rPr lang="ru-RU" sz="2300" smtClean="0"/>
              <a:t>ООО УК «АЛЬТАИР» </a:t>
            </a:r>
            <a:br>
              <a:rPr lang="ru-RU" sz="2300" smtClean="0"/>
            </a:br>
            <a:r>
              <a:rPr lang="ru-RU" sz="2300" smtClean="0"/>
              <a:t>за 201</a:t>
            </a:r>
            <a:r>
              <a:rPr lang="ru-RU" sz="2300" smtClean="0">
                <a:latin typeface="Arial" charset="0"/>
              </a:rPr>
              <a:t>9</a:t>
            </a:r>
            <a:r>
              <a:rPr lang="ru-RU" sz="2300" smtClean="0"/>
              <a:t> год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mtClean="0"/>
              <a:t>МКД: </a:t>
            </a:r>
            <a:r>
              <a:rPr lang="ru-RU" smtClean="0">
                <a:latin typeface="Arial" charset="0"/>
              </a:rPr>
              <a:t>Халтурина 65а</a:t>
            </a:r>
            <a:r>
              <a:rPr lang="ru-RU" smtClean="0"/>
              <a:t> </a:t>
            </a:r>
          </a:p>
        </p:txBody>
      </p:sp>
      <p:sp>
        <p:nvSpPr>
          <p:cNvPr id="13315" name="TextBox 3"/>
          <p:cNvSpPr txBox="1">
            <a:spLocks noChangeArrowheads="1"/>
          </p:cNvSpPr>
          <p:nvPr/>
        </p:nvSpPr>
        <p:spPr bwMode="auto">
          <a:xfrm>
            <a:off x="6516688" y="260350"/>
            <a:ext cx="2627312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УТВЕРЖДАЮ:______________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Генеральный директор 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ООО УК «Альтаир»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«___»____________20___г.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b="1" smtClean="0"/>
              <a:t>Отчет деятельности службы АДС за 201</a:t>
            </a:r>
            <a:r>
              <a:rPr lang="ru-RU" sz="2900" b="1" smtClean="0">
                <a:latin typeface="Arial" charset="0"/>
              </a:rPr>
              <a:t>9</a:t>
            </a:r>
            <a:r>
              <a:rPr lang="ru-RU" sz="2900" b="1" smtClean="0"/>
              <a:t> год</a:t>
            </a:r>
          </a:p>
        </p:txBody>
      </p:sp>
      <p:sp>
        <p:nvSpPr>
          <p:cNvPr id="14338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algn="just" eaLnBrk="1" hangingPunct="1"/>
            <a:r>
              <a:rPr lang="ru-RU" b="1" smtClean="0"/>
              <a:t>В период с 01 января 201</a:t>
            </a:r>
            <a:r>
              <a:rPr lang="ru-RU" b="1" smtClean="0">
                <a:latin typeface="Arial" charset="0"/>
              </a:rPr>
              <a:t>9</a:t>
            </a:r>
            <a:r>
              <a:rPr lang="ru-RU" b="1" smtClean="0"/>
              <a:t> по 31 декабря 20</a:t>
            </a:r>
            <a:r>
              <a:rPr lang="ru-RU" b="1" smtClean="0">
                <a:latin typeface="Arial" charset="0"/>
              </a:rPr>
              <a:t>19</a:t>
            </a:r>
            <a:r>
              <a:rPr lang="ru-RU" b="1" smtClean="0"/>
              <a:t> г. </a:t>
            </a:r>
          </a:p>
          <a:p>
            <a:pPr algn="just" eaLnBrk="1" hangingPunct="1"/>
            <a:r>
              <a:rPr lang="ru-RU" b="1" smtClean="0"/>
              <a:t>В адрес УК «Альтаир» поступило следующее количество заявок от жильцов МКД расположенного по адресу: </a:t>
            </a:r>
            <a:r>
              <a:rPr lang="ru-RU" b="1" smtClean="0">
                <a:latin typeface="Arial" charset="0"/>
              </a:rPr>
              <a:t>Халтурина 65а</a:t>
            </a:r>
            <a:r>
              <a:rPr lang="ru-RU" b="1" smtClean="0"/>
              <a:t>:  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Сантехнические – </a:t>
            </a:r>
            <a:r>
              <a:rPr lang="ru-RU" smtClean="0">
                <a:latin typeface="Arial" charset="0"/>
              </a:rPr>
              <a:t>45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Электротехнические – </a:t>
            </a:r>
            <a:r>
              <a:rPr lang="ru-RU" smtClean="0">
                <a:latin typeface="Arial" charset="0"/>
              </a:rPr>
              <a:t>10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Плотницкие работы –</a:t>
            </a:r>
            <a:r>
              <a:rPr lang="ru-RU" smtClean="0">
                <a:latin typeface="Arial" charset="0"/>
              </a:rPr>
              <a:t> 15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Содержание дворовой территории – </a:t>
            </a:r>
            <a:r>
              <a:rPr lang="ru-RU" smtClean="0">
                <a:latin typeface="Arial" charset="0"/>
              </a:rPr>
              <a:t>1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Уборка лестничных клеток – </a:t>
            </a:r>
            <a:r>
              <a:rPr lang="ru-RU" smtClean="0">
                <a:latin typeface="Arial" charset="0"/>
              </a:rPr>
              <a:t>4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Благоустройство территории – </a:t>
            </a:r>
            <a:r>
              <a:rPr lang="ru-RU" smtClean="0">
                <a:latin typeface="Arial" charset="0"/>
              </a:rPr>
              <a:t>0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201</a:t>
            </a:r>
            <a:r>
              <a:rPr lang="ru-RU" sz="2900" smtClean="0">
                <a:latin typeface="Arial" charset="0"/>
              </a:rPr>
              <a:t>9 </a:t>
            </a:r>
            <a:r>
              <a:rPr lang="ru-RU" sz="2900" smtClean="0"/>
              <a:t>год </a:t>
            </a:r>
          </a:p>
        </p:txBody>
      </p:sp>
      <p:graphicFrame>
        <p:nvGraphicFramePr>
          <p:cNvPr id="21535" name="Group 31"/>
          <p:cNvGraphicFramePr>
            <a:graphicFrameLocks noGrp="1"/>
          </p:cNvGraphicFramePr>
          <p:nvPr/>
        </p:nvGraphicFramePr>
        <p:xfrm>
          <a:off x="642938" y="1428750"/>
          <a:ext cx="8286750" cy="4819650"/>
        </p:xfrm>
        <a:graphic>
          <a:graphicData uri="http://schemas.openxmlformats.org/drawingml/2006/table">
            <a:tbl>
              <a:tblPr/>
              <a:tblGrid>
                <a:gridCol w="1406525"/>
                <a:gridCol w="4117975"/>
                <a:gridCol w="2762250"/>
              </a:tblGrid>
              <a:tr h="102870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Общая информация о начислении за услуги (работы) по содержанию и текущему ремонту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ВСЕГО: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958 436, 60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За содержание дома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1 297 255, 66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За текущий ремонт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661 183, 94 р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За управление домом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 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35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начало периода по содержанию и текущему ремонту ОИ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408 240, 52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201</a:t>
            </a:r>
            <a:r>
              <a:rPr lang="ru-RU" sz="2900" smtClean="0">
                <a:latin typeface="Arial" charset="0"/>
              </a:rPr>
              <a:t>9</a:t>
            </a:r>
            <a:r>
              <a:rPr lang="ru-RU" sz="2900" smtClean="0"/>
              <a:t> год </a:t>
            </a:r>
          </a:p>
        </p:txBody>
      </p:sp>
      <p:graphicFrame>
        <p:nvGraphicFramePr>
          <p:cNvPr id="22563" name="Group 35"/>
          <p:cNvGraphicFramePr>
            <a:graphicFrameLocks noGrp="1"/>
          </p:cNvGraphicFramePr>
          <p:nvPr/>
        </p:nvGraphicFramePr>
        <p:xfrm>
          <a:off x="500063" y="1357313"/>
          <a:ext cx="8429625" cy="4787900"/>
        </p:xfrm>
        <a:graphic>
          <a:graphicData uri="http://schemas.openxmlformats.org/drawingml/2006/table">
            <a:tbl>
              <a:tblPr/>
              <a:tblGrid>
                <a:gridCol w="1431925"/>
                <a:gridCol w="4187825"/>
                <a:gridCol w="2809875"/>
              </a:tblGrid>
              <a:tr h="77470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Получено денежных средств от собственников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ВСЕГО: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2 042 333, 14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830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Денежных средств от собственников / нанимателей помещений (руб)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2 042 333, 14 руб.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830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Целевых взносов от собственников / нанимателей помещений (руб)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субсидий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Прочие поступления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конец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324 346, 98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201</a:t>
            </a:r>
            <a:r>
              <a:rPr lang="ru-RU" sz="2900" smtClean="0">
                <a:latin typeface="Arial" charset="0"/>
              </a:rPr>
              <a:t>9</a:t>
            </a:r>
            <a:r>
              <a:rPr lang="ru-RU" sz="2900" smtClean="0"/>
              <a:t> год </a:t>
            </a:r>
          </a:p>
        </p:txBody>
      </p:sp>
      <p:graphicFrame>
        <p:nvGraphicFramePr>
          <p:cNvPr id="23626" name="Group 74"/>
          <p:cNvGraphicFramePr>
            <a:graphicFrameLocks noGrp="1"/>
          </p:cNvGraphicFramePr>
          <p:nvPr/>
        </p:nvGraphicFramePr>
        <p:xfrm>
          <a:off x="611188" y="1341438"/>
          <a:ext cx="8208962" cy="4879975"/>
        </p:xfrm>
        <a:graphic>
          <a:graphicData uri="http://schemas.openxmlformats.org/drawingml/2006/table">
            <a:tbl>
              <a:tblPr/>
              <a:tblGrid>
                <a:gridCol w="371475"/>
                <a:gridCol w="2462212"/>
                <a:gridCol w="2324100"/>
                <a:gridCol w="3051175"/>
              </a:tblGrid>
              <a:tr h="5397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Начислено  за 2019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Оплачено за 2019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Тех. обслуживание жилищного фонда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661 183, 94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545 983, 27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Тех. обслуживание электрооборудования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72 234, 49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59 516, 14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Уборка двора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83 757, 12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69 009, 72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Уборка мест общего пользования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171 057, 60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140 938, 80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747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ИТОГО: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988 233, 15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815 447, 93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7470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Процент собираемости за 2019 год составил: 82,5%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ru-RU" sz="2800" smtClean="0">
                <a:latin typeface="Arial" charset="0"/>
              </a:rPr>
              <a:t>Израсходовано средств по управлению и тех. обслуживанию дома</a:t>
            </a:r>
          </a:p>
        </p:txBody>
      </p:sp>
      <p:sp>
        <p:nvSpPr>
          <p:cNvPr id="1843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Подготовка дома к отопительному сезону – 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89 564, 57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Газификация дома – 61 151, 26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Сан. технические материалы – 19 023, 96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Электро технические материалы – 1 880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Сброс и вывоз снега – 13 963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Обустройство дворовой территории – 57 270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Детская площадка – 58 018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Высадка цветов и деревьев – 8 969, 49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Ведение сайта и ЭЦП на ГИС ЖКХ – 3 823, 51 руб.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ru-RU" sz="2800" smtClean="0">
                <a:latin typeface="Arial" charset="0"/>
              </a:rPr>
              <a:t>Израсходовано средств по управлению и тех. обслуживанию дома</a:t>
            </a:r>
          </a:p>
        </p:txBody>
      </p:sp>
      <p:sp>
        <p:nvSpPr>
          <p:cNvPr id="1945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ru-RU" sz="2200" smtClean="0">
                <a:latin typeface="Arial" charset="0"/>
              </a:rPr>
              <a:t>Полиграфические и почтовые расходы – 10 300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Канцелярские товары – 3 451, 11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Банковское обслуживание – 12 939, 83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Обслуживание и содержание оргтехники – 3 627, 58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Госпошлина, нотариус – 25 424, 64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Инвентарь – 5 928, 60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Спецодежда – 3 424, 90 руб. 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Транспортные расходы – 6 723, 05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Бытовая химия – 1 706, 05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Накладные расходы (зарплата и налоги) – 428 258 руб.</a:t>
            </a:r>
          </a:p>
          <a:p>
            <a:pPr eaLnBrk="1" hangingPunct="1"/>
            <a:endParaRPr lang="ru-RU" sz="220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>
          <a:xfrm>
            <a:off x="250825" y="115888"/>
            <a:ext cx="8447088" cy="1058862"/>
          </a:xfrm>
        </p:spPr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201</a:t>
            </a:r>
            <a:r>
              <a:rPr lang="ru-RU" sz="2900" smtClean="0">
                <a:latin typeface="Arial" charset="0"/>
              </a:rPr>
              <a:t>9</a:t>
            </a:r>
            <a:r>
              <a:rPr lang="ru-RU" sz="2900" smtClean="0"/>
              <a:t> год </a:t>
            </a:r>
          </a:p>
        </p:txBody>
      </p:sp>
      <p:graphicFrame>
        <p:nvGraphicFramePr>
          <p:cNvPr id="20642" name="Group 162"/>
          <p:cNvGraphicFramePr>
            <a:graphicFrameLocks noGrp="1"/>
          </p:cNvGraphicFramePr>
          <p:nvPr/>
        </p:nvGraphicFramePr>
        <p:xfrm>
          <a:off x="250825" y="1268413"/>
          <a:ext cx="8713788" cy="5572125"/>
        </p:xfrm>
        <a:graphic>
          <a:graphicData uri="http://schemas.openxmlformats.org/drawingml/2006/table">
            <a:tbl>
              <a:tblPr/>
              <a:tblGrid>
                <a:gridCol w="2017713"/>
                <a:gridCol w="2303462"/>
                <a:gridCol w="1584325"/>
                <a:gridCol w="1439863"/>
                <a:gridCol w="1368425"/>
              </a:tblGrid>
              <a:tr h="8651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Наименование услуги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Начислено потребителем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Объем потребления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Оплачено потребителями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Задолженность потребителей 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9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Водоотведение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285 656, 43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285 573,35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213 932, 03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71 724, 40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24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ГВС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296 967, 52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256 418, 89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226 477, 49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70 490, 03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0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Отопление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2 388 607, 46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1 722 156, 26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1 820 665, 59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567 941, 87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24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ХВС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287 429, 23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326 490, 45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213 936, 89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73 492, 34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9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Электроснабжение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641 491, 97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724 527, 41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507 466, 39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134 025, 58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0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Газ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23 988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7 937, 37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29 487,15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-5 499,15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ru-RU" smtClean="0"/>
          </a:p>
        </p:txBody>
      </p:sp>
      <p:graphicFrame>
        <p:nvGraphicFramePr>
          <p:cNvPr id="28731" name="Group 59"/>
          <p:cNvGraphicFramePr>
            <a:graphicFrameLocks noGrp="1"/>
          </p:cNvGraphicFramePr>
          <p:nvPr>
            <p:ph type="body" idx="4294967295"/>
          </p:nvPr>
        </p:nvGraphicFramePr>
        <p:xfrm>
          <a:off x="457200" y="1219200"/>
          <a:ext cx="8229600" cy="4910138"/>
        </p:xfrm>
        <a:graphic>
          <a:graphicData uri="http://schemas.openxmlformats.org/drawingml/2006/table">
            <a:tbl>
              <a:tblPr/>
              <a:tblGrid>
                <a:gridCol w="1028700"/>
                <a:gridCol w="3086100"/>
                <a:gridCol w="2057400"/>
                <a:gridCol w="2057400"/>
              </a:tblGrid>
              <a:tr h="817563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2. Общая информация по предоставленным услугам: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46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начало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9240571,50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2046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конец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912 175, 07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2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762</TotalTime>
  <Words>547</Words>
  <Application>Microsoft Office PowerPoint</Application>
  <PresentationFormat>Экран (4:3)</PresentationFormat>
  <Paragraphs>140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8</vt:i4>
      </vt:variant>
      <vt:variant>
        <vt:lpstr>Заголовки слайдов</vt:lpstr>
      </vt:variant>
      <vt:variant>
        <vt:i4>9</vt:i4>
      </vt:variant>
    </vt:vector>
  </HeadingPairs>
  <TitlesOfParts>
    <vt:vector size="24" baseType="lpstr">
      <vt:lpstr>Arial</vt:lpstr>
      <vt:lpstr>Cambria</vt:lpstr>
      <vt:lpstr>Calibri</vt:lpstr>
      <vt:lpstr>Wingdings 3</vt:lpstr>
      <vt:lpstr>Wingdings</vt:lpstr>
      <vt:lpstr>Gill Sans MT</vt:lpstr>
      <vt:lpstr>Times New Roman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ОТЧЕТ ДЕЯТЕЛЬНОСТИ  ООО УК «АЛЬТАИР»  за 2019 год </vt:lpstr>
      <vt:lpstr>Отчет деятельности службы АДС за 2019 год</vt:lpstr>
      <vt:lpstr>Отчет финансово-хозяйственной деятельности за 2019 год </vt:lpstr>
      <vt:lpstr>Отчет финансово-хозяйственной деятельности за 2019 год </vt:lpstr>
      <vt:lpstr>Отчет финансово-хозяйственной деятельности за 2019 год </vt:lpstr>
      <vt:lpstr>Израсходовано средств по управлению и тех. обслуживанию дома</vt:lpstr>
      <vt:lpstr>Израсходовано средств по управлению и тех. обслуживанию дома</vt:lpstr>
      <vt:lpstr>Отчет финансово-хозяйственной деятельности за 2019 год 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ДЕЯТЕЛЬНОСТИ  ООО УК «АЛЬТАИР»  за 2015 год</dc:title>
  <dc:creator>Админ</dc:creator>
  <cp:lastModifiedBy>1</cp:lastModifiedBy>
  <cp:revision>36</cp:revision>
  <dcterms:created xsi:type="dcterms:W3CDTF">2016-01-25T01:57:25Z</dcterms:created>
  <dcterms:modified xsi:type="dcterms:W3CDTF">2020-02-26T08:44:41Z</dcterms:modified>
</cp:coreProperties>
</file>