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C6BD13E6-78CA-4B52-ADA9-FE6F3C0E6130}" type="datetimeFigureOut">
              <a:rPr lang="ru-RU"/>
              <a:pPr>
                <a:defRPr/>
              </a:pPr>
              <a:t>05.03.2020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38DE3-7B11-4D90-BFBB-2E49335588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8124-4FBA-4928-8A27-81CE3740832D}" type="datetimeFigureOut">
              <a:rPr lang="ru-RU"/>
              <a:pPr>
                <a:defRPr/>
              </a:pPr>
              <a:t>05.03.2020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DD8B5-06FB-4BF4-BDD0-F02C68B0A8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E4F87-9BAC-46B8-8463-2CAFEC51E0EE}" type="datetimeFigureOut">
              <a:rPr lang="ru-RU"/>
              <a:pPr>
                <a:defRPr/>
              </a:pPr>
              <a:t>05.03.2020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248A0-2C29-46A3-9D9F-6481AEC0B6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670AB-8EEB-4615-8159-34BEB6D7006B}" type="datetimeFigureOut">
              <a:rPr lang="ru-RU"/>
              <a:pPr>
                <a:defRPr/>
              </a:pPr>
              <a:t>05.03.2020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C5825-ABB3-43F4-8105-834E9FBC81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7E327-ACAB-4DF9-A835-562D7429D000}" type="datetimeFigureOut">
              <a:rPr lang="ru-RU"/>
              <a:pPr>
                <a:defRPr/>
              </a:pPr>
              <a:t>05.03.2020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98D8F-1499-4E4A-A196-10BDD5FB99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CDA68-3BE7-494B-8EC8-C5C692FA6C05}" type="datetimeFigureOut">
              <a:rPr lang="ru-RU"/>
              <a:pPr>
                <a:defRPr/>
              </a:pPr>
              <a:t>05.03.2020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BCB1-FCCE-4BEF-995F-0611951848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E9B3C-63C2-4C09-BF7D-987253A51B29}" type="datetimeFigureOut">
              <a:rPr lang="ru-RU"/>
              <a:pPr>
                <a:defRPr/>
              </a:pPr>
              <a:t>05.03.2020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75C04-AB79-4D33-A046-AF1B5B3842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DE9CC-9E1A-4263-AFFD-6B271B6CE0B1}" type="datetimeFigureOut">
              <a:rPr lang="ru-RU"/>
              <a:pPr>
                <a:defRPr/>
              </a:pPr>
              <a:t>05.03.2020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E3AC5-7730-47F7-A7AB-4C1A5830B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D700E-DB80-4A3F-95E7-1829430CC9FB}" type="datetimeFigureOut">
              <a:rPr lang="ru-RU"/>
              <a:pPr>
                <a:defRPr/>
              </a:pPr>
              <a:t>05.03.2020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507A4-8227-4295-890B-CAB23C9D4E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8C773-B3E1-4627-A881-4D083A4862B5}" type="datetimeFigureOut">
              <a:rPr lang="ru-RU"/>
              <a:pPr>
                <a:defRPr/>
              </a:pPr>
              <a:t>05.03.2020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00BF0-351B-4EF3-821E-B6964EDA8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3D64E-1365-4267-A229-B2D8E9303E66}" type="datetimeFigureOut">
              <a:rPr lang="ru-RU"/>
              <a:pPr>
                <a:defRPr/>
              </a:pPr>
              <a:t>05.03.2020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6A477-AEFA-4654-99C3-638C88B74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D7A30C-29A8-4655-A6CF-CFE35F8B8B43}" type="datetimeFigureOut">
              <a:rPr lang="ru-RU"/>
              <a:pPr>
                <a:defRPr/>
              </a:pPr>
              <a:t>05.03.2020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2F9FDE-4E87-4DB6-A747-0DF2D8D110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201</a:t>
            </a:r>
            <a:r>
              <a:rPr lang="ru-RU" sz="2300" smtClean="0">
                <a:latin typeface="Arial" charset="0"/>
              </a:rPr>
              <a:t>9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Пушкина, 12</a:t>
            </a:r>
            <a:r>
              <a:rPr lang="ru-RU" smtClean="0"/>
              <a:t> 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5 »_марта_2020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201</a:t>
            </a:r>
            <a:r>
              <a:rPr lang="ru-RU" sz="2900" b="1" smtClean="0">
                <a:latin typeface="Arial" charset="0"/>
              </a:rPr>
              <a:t>9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201</a:t>
            </a:r>
            <a:r>
              <a:rPr lang="ru-RU" b="1" smtClean="0">
                <a:latin typeface="Arial" charset="0"/>
              </a:rPr>
              <a:t>9</a:t>
            </a:r>
            <a:r>
              <a:rPr lang="ru-RU" b="1" smtClean="0"/>
              <a:t> по 31 декабря 20</a:t>
            </a:r>
            <a:r>
              <a:rPr lang="ru-RU" b="1" smtClean="0">
                <a:latin typeface="Arial" charset="0"/>
              </a:rPr>
              <a:t>19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Пушкина, 12</a:t>
            </a:r>
            <a:r>
              <a:rPr lang="ru-RU" b="1" smtClean="0"/>
              <a:t>  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 </a:t>
            </a:r>
            <a:r>
              <a:rPr lang="ru-RU" smtClean="0">
                <a:latin typeface="Arial" charset="0"/>
              </a:rPr>
              <a:t>103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32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14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5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1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2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 157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2" name="Group 32"/>
          <p:cNvGraphicFramePr>
            <a:graphicFrameLocks noGrp="1"/>
          </p:cNvGraphicFramePr>
          <p:nvPr/>
        </p:nvGraphicFramePr>
        <p:xfrm>
          <a:off x="642938" y="1428750"/>
          <a:ext cx="8286750" cy="5070475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2 375 163, 33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1 493 650, 11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881 513, 22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545 878, 69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500063" y="1196975"/>
          <a:ext cx="8429625" cy="4948238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1 863 709, 54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1 863 709, 54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474 369, 57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881 513, 22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694 108, 54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121 835, 18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95 615, 36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148 848, 26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117 296, 07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324 710, 32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255 809, 96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1 476 906, 98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1 162 829, 93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2019 год составил: 78,73%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Подготовка дома к отопительному сезону – </a:t>
            </a:r>
          </a:p>
          <a:p>
            <a:pPr eaLnBrk="1" hangingPunct="1"/>
            <a:r>
              <a:rPr lang="ru-RU" smtClean="0">
                <a:latin typeface="Arial" charset="0"/>
              </a:rPr>
              <a:t>83 617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Сан. технические материалы – 19 328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Электротехнические материалы – 19 500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Тех. обслуживание ОДПУ – 41 055 руб</a:t>
            </a:r>
          </a:p>
          <a:p>
            <a:pPr eaLnBrk="1" hangingPunct="1"/>
            <a:r>
              <a:rPr lang="ru-RU" smtClean="0">
                <a:latin typeface="Arial" charset="0"/>
              </a:rPr>
              <a:t>Сброс и вывоз снега – 48 290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Высадка цветов – 2 500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Покраска ограждений и сан. баков – 3 000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Анализ снега –2 425 руб.</a:t>
            </a:r>
          </a:p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200" smtClean="0">
                <a:latin typeface="Arial" charset="0"/>
              </a:rPr>
              <a:t>Ведение сайта и ЭЦП на ГИС ЖКХ – 7 177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smtClean="0">
                <a:latin typeface="Arial" charset="0"/>
              </a:rPr>
              <a:t>Полиграфические и почтовые расходы – 12 959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smtClean="0">
                <a:latin typeface="Arial" charset="0"/>
              </a:rPr>
              <a:t>Канцелярские товары – 5 335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smtClean="0">
                <a:latin typeface="Arial" charset="0"/>
              </a:rPr>
              <a:t>Банковское обслуживание – 16 609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smtClean="0">
                <a:latin typeface="Arial" charset="0"/>
              </a:rPr>
              <a:t>Обслуживание и содержание оргтехники – 3 280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smtClean="0">
                <a:latin typeface="Arial" charset="0"/>
              </a:rPr>
              <a:t>Госпошлина, нотариус – 18 373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smtClean="0">
                <a:latin typeface="Arial" charset="0"/>
              </a:rPr>
              <a:t>Инвентарь, спецодежда – 5 200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smtClean="0">
                <a:latin typeface="Arial" charset="0"/>
              </a:rPr>
              <a:t>Транспортные расходы – 13 287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smtClean="0">
                <a:latin typeface="Arial" charset="0"/>
              </a:rPr>
              <a:t>Замена плиток – 21 500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smtClean="0">
                <a:latin typeface="Arial" charset="0"/>
              </a:rPr>
              <a:t>Бытовая химия – 4 800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smtClean="0">
                <a:latin typeface="Arial" charset="0"/>
              </a:rPr>
              <a:t>Услуги связи интернет – 8 868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smtClean="0">
                <a:latin typeface="Arial" charset="0"/>
              </a:rPr>
              <a:t>Накладные расходы – 825 726 руб.</a:t>
            </a:r>
          </a:p>
          <a:p>
            <a:pPr eaLnBrk="1" hangingPunct="1">
              <a:lnSpc>
                <a:spcPct val="90000"/>
              </a:lnSpc>
            </a:pPr>
            <a:endParaRPr lang="ru-RU" sz="22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74" name="Group 94"/>
          <p:cNvGraphicFramePr>
            <a:graphicFrameLocks noGrp="1"/>
          </p:cNvGraphicFramePr>
          <p:nvPr/>
        </p:nvGraphicFramePr>
        <p:xfrm>
          <a:off x="250825" y="1268413"/>
          <a:ext cx="8713788" cy="5453062"/>
        </p:xfrm>
        <a:graphic>
          <a:graphicData uri="http://schemas.openxmlformats.org/drawingml/2006/table">
            <a:tbl>
              <a:tblPr/>
              <a:tblGrid>
                <a:gridCol w="2017713"/>
                <a:gridCol w="2087562"/>
                <a:gridCol w="1800225"/>
                <a:gridCol w="1439863"/>
                <a:gridCol w="13684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250 141, 66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309 726, 80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211 873, 69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38 267,97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225 101, 93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341 442, 14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274 511, 35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2 002 180, 02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2 532 828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1 661 860, 57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340 319, 45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235 066, 12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334 371,74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207 995, 77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27 070, 35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617 180, 33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1 060 137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566 926, 25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51 254, 08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6 740, 87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843 092, 94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457 666, 59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1648</TotalTime>
  <Words>563</Words>
  <Application>Microsoft Office PowerPoint</Application>
  <PresentationFormat>Экран (4:3)</PresentationFormat>
  <Paragraphs>146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2019 год </vt:lpstr>
      <vt:lpstr>Отчет деятельности службы АДС за 2019 год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2019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43</cp:revision>
  <dcterms:created xsi:type="dcterms:W3CDTF">2016-01-25T01:57:25Z</dcterms:created>
  <dcterms:modified xsi:type="dcterms:W3CDTF">2020-03-05T03:24:28Z</dcterms:modified>
</cp:coreProperties>
</file>