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5" r:id="rId5"/>
    <p:sldId id="266" r:id="rId6"/>
    <p:sldId id="268" r:id="rId7"/>
    <p:sldId id="269" r:id="rId8"/>
    <p:sldId id="267" r:id="rId9"/>
    <p:sldId id="270" r:id="rId10"/>
  </p:sldIdLst>
  <p:sldSz cx="9144000" cy="6858000" type="screen4x3"/>
  <p:notesSz cx="6742113" cy="987266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09" autoAdjust="0"/>
    <p:restoredTop sz="94660"/>
  </p:normalViewPr>
  <p:slideViewPr>
    <p:cSldViewPr>
      <p:cViewPr varScale="1">
        <p:scale>
          <a:sx n="87" d="100"/>
          <a:sy n="87" d="100"/>
        </p:scale>
        <p:origin x="-13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964D5A67-1EDA-4402-B261-3176D5635CE8}" type="datetimeFigureOut">
              <a:rPr lang="ru-RU"/>
              <a:pPr>
                <a:defRPr/>
              </a:pPr>
              <a:t>18.03.2020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6024F-135B-44FB-81D6-CD479514E7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CD58E-1907-4A63-BE85-38E0D8D5F1F4}" type="datetimeFigureOut">
              <a:rPr lang="ru-RU"/>
              <a:pPr>
                <a:defRPr/>
              </a:pPr>
              <a:t>18.03.2020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5B669-33B0-42D5-8FE8-418030F144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4F69E-3C01-4A8C-A1BE-2C445254342E}" type="datetimeFigureOut">
              <a:rPr lang="ru-RU"/>
              <a:pPr>
                <a:defRPr/>
              </a:pPr>
              <a:t>18.03.2020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82984-414D-4EC7-B160-E3DEEDDAC2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57F4E-102E-4A4B-8E28-5FF0CB492DA7}" type="datetimeFigureOut">
              <a:rPr lang="ru-RU"/>
              <a:pPr>
                <a:defRPr/>
              </a:pPr>
              <a:t>18.03.2020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68F5D-97F8-4FEC-863E-3F75983B5D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A1FFE-7BFD-4939-8EA8-3EF94D54975F}" type="datetimeFigureOut">
              <a:rPr lang="ru-RU"/>
              <a:pPr>
                <a:defRPr/>
              </a:pPr>
              <a:t>18.03.2020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2FD98-756F-4C67-BCDD-4D591DB843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C18A8-AFE2-42A8-BB2F-D0C3EC0FC392}" type="datetimeFigureOut">
              <a:rPr lang="ru-RU"/>
              <a:pPr>
                <a:defRPr/>
              </a:pPr>
              <a:t>18.03.2020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84FED-3D5C-4434-978D-8E582582CC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69257-72BF-4017-9381-F56E63D3D9D0}" type="datetimeFigureOut">
              <a:rPr lang="ru-RU"/>
              <a:pPr>
                <a:defRPr/>
              </a:pPr>
              <a:t>18.03.2020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10FEA-9AF8-4A74-9F3F-403433A66A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6F965-2DF8-4D3C-A3E1-675E580F9B28}" type="datetimeFigureOut">
              <a:rPr lang="ru-RU"/>
              <a:pPr>
                <a:defRPr/>
              </a:pPr>
              <a:t>18.03.2020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776A8-AA96-4B6A-AD1C-D5E898CE70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7E3AC-8AF8-4913-81D3-ED65A7762474}" type="datetimeFigureOut">
              <a:rPr lang="ru-RU"/>
              <a:pPr>
                <a:defRPr/>
              </a:pPr>
              <a:t>18.03.2020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CE86E-C299-4714-932C-6703C6213B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2BD2A-44F5-46B2-B74B-67A0D266D2F9}" type="datetimeFigureOut">
              <a:rPr lang="ru-RU"/>
              <a:pPr>
                <a:defRPr/>
              </a:pPr>
              <a:t>18.03.2020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BDE29-45E8-4868-AB71-A542CD5678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BEDC4-B031-487D-B715-8666ECB6899B}" type="datetimeFigureOut">
              <a:rPr lang="ru-RU"/>
              <a:pPr>
                <a:defRPr/>
              </a:pPr>
              <a:t>18.03.2020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6F121-5927-434E-893A-F1806E7587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F24D918-62FD-4CAF-AA23-34D090F0607B}" type="datetimeFigureOut">
              <a:rPr lang="ru-RU"/>
              <a:pPr>
                <a:defRPr/>
              </a:pPr>
              <a:t>18.03.2020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6D474B-BBD5-4EC3-84C1-175750DACC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74" r:id="rId6"/>
    <p:sldLayoutId id="2147483675" r:id="rId7"/>
    <p:sldLayoutId id="2147483676" r:id="rId8"/>
    <p:sldLayoutId id="2147483677" r:id="rId9"/>
    <p:sldLayoutId id="2147483668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219200" y="3643313"/>
            <a:ext cx="6924675" cy="1233487"/>
          </a:xfrm>
        </p:spPr>
        <p:txBody>
          <a:bodyPr/>
          <a:lstStyle/>
          <a:p>
            <a:pPr eaLnBrk="1" hangingPunct="1"/>
            <a:r>
              <a:rPr lang="ru-RU" sz="2300" smtClean="0"/>
              <a:t>ОТЧЕТ ДЕЯТЕЛЬНОСТИ </a:t>
            </a:r>
            <a:br>
              <a:rPr lang="ru-RU" sz="2300" smtClean="0"/>
            </a:br>
            <a:r>
              <a:rPr lang="ru-RU" sz="2300" smtClean="0"/>
              <a:t>ООО УК «АЛЬТАИР» </a:t>
            </a:r>
            <a:br>
              <a:rPr lang="ru-RU" sz="2300" smtClean="0"/>
            </a:br>
            <a:r>
              <a:rPr lang="ru-RU" sz="2300" smtClean="0"/>
              <a:t>за 201</a:t>
            </a:r>
            <a:r>
              <a:rPr lang="ru-RU" sz="2300" smtClean="0">
                <a:latin typeface="Arial" charset="0"/>
              </a:rPr>
              <a:t>9</a:t>
            </a:r>
            <a:r>
              <a:rPr lang="ru-RU" sz="2300" smtClean="0"/>
              <a:t> год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450" y="5157788"/>
            <a:ext cx="6858000" cy="533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400" smtClean="0"/>
              <a:t>МКД: </a:t>
            </a:r>
            <a:r>
              <a:rPr lang="ru-RU" sz="2400" smtClean="0">
                <a:latin typeface="Arial" charset="0"/>
              </a:rPr>
              <a:t>Ломоносова, 29</a:t>
            </a:r>
            <a:endParaRPr lang="ru-RU" smtClean="0"/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6011863" y="188913"/>
            <a:ext cx="3168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УТВЕРЖДАЮ: Соломонов С.А.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Генеральный директор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ООО УК «Альтаир»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« 18 »_марта_2020 г.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службы АДС за 201</a:t>
            </a:r>
            <a:r>
              <a:rPr lang="ru-RU" sz="2900" b="1" smtClean="0">
                <a:latin typeface="Arial" charset="0"/>
              </a:rPr>
              <a:t>9</a:t>
            </a:r>
            <a:r>
              <a:rPr lang="ru-RU" sz="2900" b="1" smtClean="0"/>
              <a:t> год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ru-RU" b="1" smtClean="0"/>
              <a:t>В период с 01 января 201</a:t>
            </a:r>
            <a:r>
              <a:rPr lang="ru-RU" b="1" smtClean="0">
                <a:latin typeface="Arial" charset="0"/>
              </a:rPr>
              <a:t>9</a:t>
            </a:r>
            <a:r>
              <a:rPr lang="ru-RU" b="1" smtClean="0"/>
              <a:t> по 31 декабря 20</a:t>
            </a:r>
            <a:r>
              <a:rPr lang="ru-RU" b="1" smtClean="0">
                <a:latin typeface="Arial" charset="0"/>
              </a:rPr>
              <a:t>19</a:t>
            </a:r>
            <a:r>
              <a:rPr lang="ru-RU" b="1" smtClean="0"/>
              <a:t> г. </a:t>
            </a:r>
          </a:p>
          <a:p>
            <a:pPr algn="just" eaLnBrk="1" hangingPunct="1"/>
            <a:r>
              <a:rPr lang="ru-RU" b="1" smtClean="0"/>
              <a:t>В адрес УК «Альтаир» поступило следующее количество заявок от жильцов МКД расположенного по адресу: </a:t>
            </a:r>
            <a:r>
              <a:rPr lang="ru-RU" b="1" smtClean="0">
                <a:latin typeface="Arial" charset="0"/>
              </a:rPr>
              <a:t>Ломоносова, 29</a:t>
            </a:r>
            <a:r>
              <a:rPr lang="ru-RU" b="1" smtClean="0"/>
              <a:t>  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Сантехнические –</a:t>
            </a:r>
            <a:r>
              <a:rPr lang="ru-RU" smtClean="0">
                <a:latin typeface="Arial" charset="0"/>
              </a:rPr>
              <a:t> 154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Электротехнические – </a:t>
            </a:r>
            <a:r>
              <a:rPr lang="ru-RU" smtClean="0">
                <a:latin typeface="Arial" charset="0"/>
              </a:rPr>
              <a:t>18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Плотницкие работы –</a:t>
            </a:r>
            <a:r>
              <a:rPr lang="ru-RU" smtClean="0">
                <a:latin typeface="Arial" charset="0"/>
              </a:rPr>
              <a:t> 46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Содержание дворовой территории – </a:t>
            </a:r>
            <a:r>
              <a:rPr lang="ru-RU" smtClean="0">
                <a:latin typeface="Arial" charset="0"/>
              </a:rPr>
              <a:t>4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Уборка лестничных клеток – </a:t>
            </a:r>
            <a:r>
              <a:rPr lang="ru-RU" smtClean="0">
                <a:latin typeface="Arial" charset="0"/>
              </a:rPr>
              <a:t>2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Благоустройство территории –</a:t>
            </a:r>
            <a:r>
              <a:rPr lang="ru-RU" smtClean="0">
                <a:latin typeface="Arial" charset="0"/>
              </a:rPr>
              <a:t> 3</a:t>
            </a:r>
          </a:p>
          <a:p>
            <a:pPr eaLnBrk="1" hangingPunct="1"/>
            <a:r>
              <a:rPr lang="ru-RU" smtClean="0">
                <a:latin typeface="Arial" charset="0"/>
              </a:rPr>
              <a:t>Всего: 227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 </a:t>
            </a:r>
            <a:r>
              <a:rPr lang="ru-RU" sz="2900" smtClean="0"/>
              <a:t>год </a:t>
            </a:r>
          </a:p>
        </p:txBody>
      </p:sp>
      <p:graphicFrame>
        <p:nvGraphicFramePr>
          <p:cNvPr id="15391" name="Group 31"/>
          <p:cNvGraphicFramePr>
            <a:graphicFrameLocks noGrp="1"/>
          </p:cNvGraphicFramePr>
          <p:nvPr/>
        </p:nvGraphicFramePr>
        <p:xfrm>
          <a:off x="642938" y="1428750"/>
          <a:ext cx="8286750" cy="5070475"/>
        </p:xfrm>
        <a:graphic>
          <a:graphicData uri="http://schemas.openxmlformats.org/drawingml/2006/table">
            <a:tbl>
              <a:tblPr/>
              <a:tblGrid>
                <a:gridCol w="1406525"/>
                <a:gridCol w="4117975"/>
                <a:gridCol w="2762250"/>
              </a:tblGrid>
              <a:tr h="10636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о начислении за услуги (работы) по содержанию и текущему ремонту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Жилищные услуги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4 012 160, 68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содержание дом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2 634 162, 14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тех. обслуживание ОИ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1 377 998, 54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управление домом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 по содержанию и текущему ремонту ОИ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523 250, 50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6419" name="Group 35"/>
          <p:cNvGraphicFramePr>
            <a:graphicFrameLocks noGrp="1"/>
          </p:cNvGraphicFramePr>
          <p:nvPr/>
        </p:nvGraphicFramePr>
        <p:xfrm>
          <a:off x="500063" y="1196975"/>
          <a:ext cx="8429625" cy="4948238"/>
        </p:xfrm>
        <a:graphic>
          <a:graphicData uri="http://schemas.openxmlformats.org/drawingml/2006/table">
            <a:tbl>
              <a:tblPr/>
              <a:tblGrid>
                <a:gridCol w="1431925"/>
                <a:gridCol w="4187825"/>
                <a:gridCol w="2809875"/>
              </a:tblGrid>
              <a:tr h="93503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Получено денежных средств от собственников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содержанию и тек. ремонту дома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3 978 630, 97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Денежных средств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3 978 630, 97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Целевых взносов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субсидий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Прочие поступления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556 780, 21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7450" name="Group 42"/>
          <p:cNvGraphicFramePr>
            <a:graphicFrameLocks noGrp="1"/>
          </p:cNvGraphicFramePr>
          <p:nvPr/>
        </p:nvGraphicFramePr>
        <p:xfrm>
          <a:off x="611188" y="1341438"/>
          <a:ext cx="8208962" cy="5153025"/>
        </p:xfrm>
        <a:graphic>
          <a:graphicData uri="http://schemas.openxmlformats.org/drawingml/2006/table">
            <a:tbl>
              <a:tblPr/>
              <a:tblGrid>
                <a:gridCol w="371475"/>
                <a:gridCol w="2581275"/>
                <a:gridCol w="2205037"/>
                <a:gridCol w="3051175"/>
              </a:tblGrid>
              <a:tr h="5397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 за 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за 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жилищного фонда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1 377 998, 54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1 184 223, 69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электрооборудовани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282 071, 19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242 348, 09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двора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277 822, 49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238 797, 38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мест общего пользования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497 219, 70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427 378, 32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ИТОГО: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2 435 111, 92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2 092 747,48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Процент собираемости за 2019 год составил: 85,94%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sz="2200" smtClean="0">
                <a:latin typeface="Arial" charset="0"/>
              </a:rPr>
              <a:t>Подготовка дома к отопительному сезону – 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132 740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Сан. технические материалы – 26 193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Услуги паропропарочной установки – 19 000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Электротехнические материалы – 6 300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Тех. обслуживание ОДПУ – 9 950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Утепление и герметизация межпанельных швов -16 410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Уборка и вывоз наледей – 52 000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Дезинсекция – 6 000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Высадка цветов и деревьев – 5 300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Анализ снега –2 425 руб.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4910138"/>
          </a:xfrm>
        </p:spPr>
        <p:txBody>
          <a:bodyPr/>
          <a:lstStyle/>
          <a:p>
            <a:pPr eaLnBrk="1" hangingPunct="1"/>
            <a:r>
              <a:rPr lang="ru-RU" sz="2200" smtClean="0">
                <a:latin typeface="Arial" charset="0"/>
              </a:rPr>
              <a:t>Ведение сайта и ЭЦП на ГИС ЖКХ – 11 602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Полиграфические и почтовые расходы – 20 950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Канцелярские товары – 6 504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Банковское обслуживание – 26 850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Обслуживание и содержание оргтехники – 5 304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Госпошлина, нотариус – 29 701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Инвентарь, спецодежда – 4 854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Транспортные расходы – 21 480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Бытовая химия – 5 150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Услуги связи интернет – 14 336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Накладные расходы – 1 669 698 руб.</a:t>
            </a:r>
          </a:p>
          <a:p>
            <a:pPr eaLnBrk="1" hangingPunct="1"/>
            <a:endParaRPr lang="ru-RU" sz="22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47088" cy="1058862"/>
          </a:xfrm>
        </p:spPr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</a:t>
            </a:r>
            <a:r>
              <a:rPr lang="ru-RU" sz="2900" smtClean="0">
                <a:latin typeface="Arial" charset="0"/>
              </a:rPr>
              <a:t> </a:t>
            </a:r>
            <a:r>
              <a:rPr lang="ru-RU" sz="2900" smtClean="0"/>
              <a:t> по коммунальным услугам</a:t>
            </a:r>
          </a:p>
        </p:txBody>
      </p:sp>
      <p:graphicFrame>
        <p:nvGraphicFramePr>
          <p:cNvPr id="20533" name="Group 53"/>
          <p:cNvGraphicFramePr>
            <a:graphicFrameLocks noGrp="1"/>
          </p:cNvGraphicFramePr>
          <p:nvPr/>
        </p:nvGraphicFramePr>
        <p:xfrm>
          <a:off x="250825" y="1268413"/>
          <a:ext cx="8713788" cy="5453062"/>
        </p:xfrm>
        <a:graphic>
          <a:graphicData uri="http://schemas.openxmlformats.org/drawingml/2006/table">
            <a:tbl>
              <a:tblPr/>
              <a:tblGrid>
                <a:gridCol w="2017713"/>
                <a:gridCol w="2087562"/>
                <a:gridCol w="1800225"/>
                <a:gridCol w="1439863"/>
                <a:gridCol w="1368425"/>
              </a:tblGrid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услуги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потребителем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потребления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потребителями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Задолженность потребителей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Водоотведение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445 715, 10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449 207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408 353, 47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37 361, 63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635 773, 72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661 807, 50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577 211, 59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58 562, 13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Отопление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4 255 426, 58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3 105 688, 50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3 566 227, 62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664 604, 50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373 846, 51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381 909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349 805, 75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24 040, 76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Электроснабжение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1 125 933, 07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1 361 546, 40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992 634, 77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133 298, 30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Газ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108 622, 95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128 211, 60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108 137, 34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485, 61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28731" name="Group 59"/>
          <p:cNvGraphicFramePr>
            <a:graphicFrameLocks noGrp="1"/>
          </p:cNvGraphicFramePr>
          <p:nvPr>
            <p:ph type="body" idx="4294967295"/>
          </p:nvPr>
        </p:nvGraphicFramePr>
        <p:xfrm>
          <a:off x="457200" y="1219200"/>
          <a:ext cx="8229600" cy="4910138"/>
        </p:xfrm>
        <a:graphic>
          <a:graphicData uri="http://schemas.openxmlformats.org/drawingml/2006/table">
            <a:tbl>
              <a:tblPr/>
              <a:tblGrid>
                <a:gridCol w="1028700"/>
                <a:gridCol w="3086100"/>
                <a:gridCol w="2057400"/>
                <a:gridCol w="2057400"/>
              </a:tblGrid>
              <a:tr h="8175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 Общая информация по предоставленным услугам: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965 955, 54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940 267, 39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2146</TotalTime>
  <Words>583</Words>
  <Application>Microsoft Office PowerPoint</Application>
  <PresentationFormat>Экран (4:3)</PresentationFormat>
  <Paragraphs>147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Arial</vt:lpstr>
      <vt:lpstr>Cambria</vt:lpstr>
      <vt:lpstr>Calibri</vt:lpstr>
      <vt:lpstr>Wingdings 3</vt:lpstr>
      <vt:lpstr>Wingdings</vt:lpstr>
      <vt:lpstr>Gill Sans MT</vt:lpstr>
      <vt:lpstr>Times New Roman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ОТЧЕТ ДЕЯТЕЛЬНОСТИ  ООО УК «АЛЬТАИР»  за 2019 год </vt:lpstr>
      <vt:lpstr>Отчет деятельности службы АДС за 2019 год</vt:lpstr>
      <vt:lpstr>Отчет финансово-хозяйственной деятельности за 2019 год </vt:lpstr>
      <vt:lpstr>Отчет финансово-хозяйственной деятельности за 2019 год </vt:lpstr>
      <vt:lpstr>Отчет финансово-хозяйственной деятельности за 2019 год </vt:lpstr>
      <vt:lpstr>Израсходовано средств по управлению и тех. обслуживанию дома</vt:lpstr>
      <vt:lpstr>Израсходовано средств по управлению и тех. обслуживанию дома</vt:lpstr>
      <vt:lpstr>Отчет финансово-хозяйственной деятельности за 2019 год  по коммунальным услугам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1</cp:lastModifiedBy>
  <cp:revision>47</cp:revision>
  <dcterms:created xsi:type="dcterms:W3CDTF">2016-01-25T01:57:25Z</dcterms:created>
  <dcterms:modified xsi:type="dcterms:W3CDTF">2020-03-18T06:54:28Z</dcterms:modified>
</cp:coreProperties>
</file>