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5" r:id="rId5"/>
    <p:sldId id="266" r:id="rId6"/>
    <p:sldId id="268" r:id="rId7"/>
    <p:sldId id="269" r:id="rId8"/>
    <p:sldId id="267" r:id="rId9"/>
    <p:sldId id="270" r:id="rId1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9" autoAdjust="0"/>
    <p:restoredTop sz="94660"/>
  </p:normalViewPr>
  <p:slideViewPr>
    <p:cSldViewPr>
      <p:cViewPr varScale="1">
        <p:scale>
          <a:sx n="87" d="100"/>
          <a:sy n="87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13A7EC28-CD71-4C52-9BCA-19447CB259E3}" type="datetimeFigureOut">
              <a:rPr lang="ru-RU"/>
              <a:pPr>
                <a:defRPr/>
              </a:pPr>
              <a:t>23.03.2020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49122-9E91-4613-8804-21BB46DCBF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240A5-4BE2-4EE7-A3BC-4A1CE4F64387}" type="datetimeFigureOut">
              <a:rPr lang="ru-RU"/>
              <a:pPr>
                <a:defRPr/>
              </a:pPr>
              <a:t>23.03.2020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23DB3-0C5D-463A-9DF0-652E481642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FDD4A-3F22-41D3-A284-A918B8DEC160}" type="datetimeFigureOut">
              <a:rPr lang="ru-RU"/>
              <a:pPr>
                <a:defRPr/>
              </a:pPr>
              <a:t>23.03.2020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846F4-29ED-4C3B-9EA3-C83941050B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02632-0EC5-460E-A693-64145F82DEF3}" type="datetimeFigureOut">
              <a:rPr lang="ru-RU"/>
              <a:pPr>
                <a:defRPr/>
              </a:pPr>
              <a:t>23.03.2020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2AB34-C252-4EAB-B095-3E4496B2E8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CF4E2-581B-4D40-8FDD-C04B085D6297}" type="datetimeFigureOut">
              <a:rPr lang="ru-RU"/>
              <a:pPr>
                <a:defRPr/>
              </a:pPr>
              <a:t>23.03.2020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4B25B1-0E71-4419-B56C-C2303CAB5B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07219-8DCD-49B6-8D72-210F0F092735}" type="datetimeFigureOut">
              <a:rPr lang="ru-RU"/>
              <a:pPr>
                <a:defRPr/>
              </a:pPr>
              <a:t>23.03.2020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0F458-6CD4-41C3-A9AA-DFF648E26D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1782D-C84B-41D7-8104-52D918280A96}" type="datetimeFigureOut">
              <a:rPr lang="ru-RU"/>
              <a:pPr>
                <a:defRPr/>
              </a:pPr>
              <a:t>23.03.2020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9FF25-8E1D-4B78-8213-73C8C90E89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22BFC-651C-4581-BE00-9AD481FED0C6}" type="datetimeFigureOut">
              <a:rPr lang="ru-RU"/>
              <a:pPr>
                <a:defRPr/>
              </a:pPr>
              <a:t>23.03.2020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67C2E-5838-4B4E-82E4-F8199C34CD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F0AC6-8BC9-443E-8374-0014A303AC4E}" type="datetimeFigureOut">
              <a:rPr lang="ru-RU"/>
              <a:pPr>
                <a:defRPr/>
              </a:pPr>
              <a:t>23.03.2020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36C55-467A-452D-A702-1AC1D4F303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F44C5-990D-492A-9392-EA7A0D09B3D4}" type="datetimeFigureOut">
              <a:rPr lang="ru-RU"/>
              <a:pPr>
                <a:defRPr/>
              </a:pPr>
              <a:t>23.03.2020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14760-EB87-4E4D-A316-83D735B456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7ED06-768D-4E56-A71B-4B4079DBFE85}" type="datetimeFigureOut">
              <a:rPr lang="ru-RU"/>
              <a:pPr>
                <a:defRPr/>
              </a:pPr>
              <a:t>23.03.2020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BBA12-EC46-4718-BB10-6DB8DD0B62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D3DBC07-3F7D-4945-819B-B2FB2C36195D}" type="datetimeFigureOut">
              <a:rPr lang="ru-RU"/>
              <a:pPr>
                <a:defRPr/>
              </a:pPr>
              <a:t>23.03.2020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C83CC83-7010-483A-9176-70359B8D2E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74" r:id="rId6"/>
    <p:sldLayoutId id="2147483675" r:id="rId7"/>
    <p:sldLayoutId id="2147483676" r:id="rId8"/>
    <p:sldLayoutId id="2147483677" r:id="rId9"/>
    <p:sldLayoutId id="2147483668" r:id="rId10"/>
    <p:sldLayoutId id="21474836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219200" y="3643313"/>
            <a:ext cx="6924675" cy="1233487"/>
          </a:xfrm>
        </p:spPr>
        <p:txBody>
          <a:bodyPr/>
          <a:lstStyle/>
          <a:p>
            <a:pPr eaLnBrk="1" hangingPunct="1"/>
            <a:r>
              <a:rPr lang="ru-RU" sz="2300" smtClean="0"/>
              <a:t>ОТЧЕТ ДЕЯТЕЛЬНОСТИ </a:t>
            </a:r>
            <a:br>
              <a:rPr lang="ru-RU" sz="2300" smtClean="0"/>
            </a:br>
            <a:r>
              <a:rPr lang="ru-RU" sz="2300" smtClean="0"/>
              <a:t>ООО УК «АЛЬТАИР» </a:t>
            </a:r>
            <a:br>
              <a:rPr lang="ru-RU" sz="2300" smtClean="0"/>
            </a:br>
            <a:r>
              <a:rPr lang="ru-RU" sz="2300" smtClean="0"/>
              <a:t>за 201</a:t>
            </a:r>
            <a:r>
              <a:rPr lang="ru-RU" sz="2300" smtClean="0">
                <a:latin typeface="Arial" charset="0"/>
              </a:rPr>
              <a:t>9</a:t>
            </a:r>
            <a:r>
              <a:rPr lang="ru-RU" sz="2300" smtClean="0"/>
              <a:t> год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450" y="5157788"/>
            <a:ext cx="6858000" cy="5334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400" smtClean="0"/>
              <a:t>МКД: </a:t>
            </a:r>
            <a:r>
              <a:rPr lang="ru-RU" sz="2400" smtClean="0">
                <a:latin typeface="Arial" charset="0"/>
              </a:rPr>
              <a:t>Орджоникидзе, 8</a:t>
            </a:r>
            <a:endParaRPr lang="ru-RU" smtClean="0"/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6011863" y="188913"/>
            <a:ext cx="31686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УТВЕРЖДАЮ: Соломонов С.А.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Генеральный директор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ООО УК «Альтаир»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« 26 »_марта_2020 г.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b="1" smtClean="0"/>
              <a:t>Отчет деятельности службы АДС за 201</a:t>
            </a:r>
            <a:r>
              <a:rPr lang="ru-RU" sz="2900" b="1" smtClean="0">
                <a:latin typeface="Arial" charset="0"/>
              </a:rPr>
              <a:t>9</a:t>
            </a:r>
            <a:r>
              <a:rPr lang="ru-RU" sz="2900" b="1" smtClean="0"/>
              <a:t> год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just" eaLnBrk="1" hangingPunct="1"/>
            <a:r>
              <a:rPr lang="ru-RU" b="1" smtClean="0"/>
              <a:t>В период с 01 января 201</a:t>
            </a:r>
            <a:r>
              <a:rPr lang="ru-RU" b="1" smtClean="0">
                <a:latin typeface="Arial" charset="0"/>
              </a:rPr>
              <a:t>9</a:t>
            </a:r>
            <a:r>
              <a:rPr lang="ru-RU" b="1" smtClean="0"/>
              <a:t> по 31 декабря 20</a:t>
            </a:r>
            <a:r>
              <a:rPr lang="ru-RU" b="1" smtClean="0">
                <a:latin typeface="Arial" charset="0"/>
              </a:rPr>
              <a:t>19</a:t>
            </a:r>
            <a:r>
              <a:rPr lang="ru-RU" b="1" smtClean="0"/>
              <a:t> г. </a:t>
            </a:r>
          </a:p>
          <a:p>
            <a:pPr algn="just" eaLnBrk="1" hangingPunct="1"/>
            <a:r>
              <a:rPr lang="ru-RU" b="1" smtClean="0"/>
              <a:t>В адрес УК «Альтаир» поступило следующее количество заявок от жильцов МКД расположенного по адресу: </a:t>
            </a:r>
            <a:r>
              <a:rPr lang="ru-RU" b="1" smtClean="0">
                <a:latin typeface="Arial" charset="0"/>
              </a:rPr>
              <a:t>Орджоникидзе, 8</a:t>
            </a:r>
            <a:r>
              <a:rPr lang="ru-RU" b="1" smtClean="0"/>
              <a:t>  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Сантехнические – </a:t>
            </a:r>
            <a:r>
              <a:rPr lang="ru-RU" smtClean="0">
                <a:latin typeface="Arial" charset="0"/>
              </a:rPr>
              <a:t>64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Электротехнические – </a:t>
            </a:r>
            <a:r>
              <a:rPr lang="ru-RU" smtClean="0">
                <a:latin typeface="Arial" charset="0"/>
              </a:rPr>
              <a:t>10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Плотницкие работы –</a:t>
            </a:r>
            <a:r>
              <a:rPr lang="ru-RU" smtClean="0">
                <a:latin typeface="Arial" charset="0"/>
              </a:rPr>
              <a:t> 26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Содержание дворовой территории – </a:t>
            </a:r>
            <a:r>
              <a:rPr lang="ru-RU" smtClean="0">
                <a:latin typeface="Arial" charset="0"/>
              </a:rPr>
              <a:t>3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Уборка лестничных клеток – </a:t>
            </a:r>
            <a:r>
              <a:rPr lang="ru-RU" smtClean="0">
                <a:latin typeface="Arial" charset="0"/>
              </a:rPr>
              <a:t>11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Благоустройство территории –</a:t>
            </a:r>
            <a:r>
              <a:rPr lang="ru-RU" smtClean="0">
                <a:latin typeface="Arial" charset="0"/>
              </a:rPr>
              <a:t> 5</a:t>
            </a:r>
          </a:p>
          <a:p>
            <a:pPr eaLnBrk="1" hangingPunct="1"/>
            <a:r>
              <a:rPr lang="ru-RU" smtClean="0">
                <a:latin typeface="Arial" charset="0"/>
              </a:rPr>
              <a:t>Всего: 119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 </a:t>
            </a:r>
            <a:r>
              <a:rPr lang="ru-RU" sz="2900" smtClean="0"/>
              <a:t>год </a:t>
            </a:r>
          </a:p>
        </p:txBody>
      </p:sp>
      <p:graphicFrame>
        <p:nvGraphicFramePr>
          <p:cNvPr id="15391" name="Group 31"/>
          <p:cNvGraphicFramePr>
            <a:graphicFrameLocks noGrp="1"/>
          </p:cNvGraphicFramePr>
          <p:nvPr/>
        </p:nvGraphicFramePr>
        <p:xfrm>
          <a:off x="642938" y="1428750"/>
          <a:ext cx="8286750" cy="5072063"/>
        </p:xfrm>
        <a:graphic>
          <a:graphicData uri="http://schemas.openxmlformats.org/drawingml/2006/table">
            <a:tbl>
              <a:tblPr/>
              <a:tblGrid>
                <a:gridCol w="1406525"/>
                <a:gridCol w="4117975"/>
                <a:gridCol w="2762250"/>
              </a:tblGrid>
              <a:tr h="106362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Общая информация о начислении за услуги (работы) по содержанию и текущему ремонту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Жилищные услуги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2 428 684, 98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содержание дом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1 546 502, 22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тех. обслуживание ОИ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882 182, 76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управление домом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 по содержанию и текущему ремонту ОИ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496 737, 24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6419" name="Group 35"/>
          <p:cNvGraphicFramePr>
            <a:graphicFrameLocks noGrp="1"/>
          </p:cNvGraphicFramePr>
          <p:nvPr/>
        </p:nvGraphicFramePr>
        <p:xfrm>
          <a:off x="468313" y="1196975"/>
          <a:ext cx="8429625" cy="5032375"/>
        </p:xfrm>
        <a:graphic>
          <a:graphicData uri="http://schemas.openxmlformats.org/drawingml/2006/table">
            <a:tbl>
              <a:tblPr/>
              <a:tblGrid>
                <a:gridCol w="1431925"/>
                <a:gridCol w="4187825"/>
                <a:gridCol w="2809875"/>
              </a:tblGrid>
              <a:tr h="93503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Получено денежных средств от собственников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содержанию и тек. ремонту дома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2 533 894, 56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Денежных средств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2 533 894, 56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Целевых взносов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субсидий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Прочие поступления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391 527, 72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7450" name="Group 42"/>
          <p:cNvGraphicFramePr>
            <a:graphicFrameLocks noGrp="1"/>
          </p:cNvGraphicFramePr>
          <p:nvPr/>
        </p:nvGraphicFramePr>
        <p:xfrm>
          <a:off x="611188" y="1341438"/>
          <a:ext cx="8208962" cy="5153025"/>
        </p:xfrm>
        <a:graphic>
          <a:graphicData uri="http://schemas.openxmlformats.org/drawingml/2006/table">
            <a:tbl>
              <a:tblPr/>
              <a:tblGrid>
                <a:gridCol w="371475"/>
                <a:gridCol w="2581275"/>
                <a:gridCol w="2205037"/>
                <a:gridCol w="3051175"/>
              </a:tblGrid>
              <a:tr h="5397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 за 2019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за 2019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жилищного фонда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882 182, 76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722 772, 53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электрооборудовани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123 313, 65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101 030, 47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двора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148 071, 19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121 384,15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мест общего пользования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189 177, 82 руб.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154 987, 15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ИТОГО: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1 342 745, 42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1 100 174, 30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Процент собираемости за 2019 год составил: 81,93%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Сан. технические материалы – 27 000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Электротехнические материалы – 9 286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Сброс и вывоз снега – 11 000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Высадка цветов – 1608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Анализ снега –2 425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Замена дверей – 117 880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Ремонт фасада – 12 500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Завоз песка – 5 000 руб.</a:t>
            </a:r>
          </a:p>
          <a:p>
            <a:pPr eaLnBrk="1" hangingPunct="1"/>
            <a:endParaRPr lang="ru-RU" smtClean="0">
              <a:latin typeface="Arial" charset="0"/>
            </a:endParaRPr>
          </a:p>
          <a:p>
            <a:pPr eaLnBrk="1" hangingPunct="1"/>
            <a:endParaRPr lang="ru-RU" smtClean="0">
              <a:latin typeface="Arial" charset="0"/>
            </a:endParaRPr>
          </a:p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96975"/>
            <a:ext cx="8229600" cy="4910138"/>
          </a:xfrm>
        </p:spPr>
        <p:txBody>
          <a:bodyPr/>
          <a:lstStyle/>
          <a:p>
            <a:pPr eaLnBrk="1" hangingPunct="1"/>
            <a:r>
              <a:rPr lang="ru-RU" sz="2200" smtClean="0">
                <a:latin typeface="Arial" charset="0"/>
              </a:rPr>
              <a:t>Ведение сайта и ЭЦП на ГИС ЖКХ – 7 301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Полиграфические и почтовые расходы – 13 184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Канцелярские товары – 4 093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Банковское обслуживание – 16 898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Обслуживание и содержание оргтехники – 3 338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Госпошлина, нотариус – 18 692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Инвентарь, спецодежда – 3 200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Транспортные расходы – 13 518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Бытовая химия – 4 600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Услуги связи интернет – 9 022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Накладные расходы – 819 600 руб.</a:t>
            </a:r>
          </a:p>
          <a:p>
            <a:pPr eaLnBrk="1" hangingPunct="1"/>
            <a:endParaRPr lang="ru-RU" sz="22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447088" cy="1058862"/>
          </a:xfrm>
        </p:spPr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</a:t>
            </a:r>
            <a:r>
              <a:rPr lang="ru-RU" sz="2900" smtClean="0">
                <a:latin typeface="Arial" charset="0"/>
              </a:rPr>
              <a:t> </a:t>
            </a:r>
            <a:r>
              <a:rPr lang="ru-RU" sz="2900" smtClean="0"/>
              <a:t> по коммунальным услугам</a:t>
            </a:r>
          </a:p>
        </p:txBody>
      </p:sp>
      <p:graphicFrame>
        <p:nvGraphicFramePr>
          <p:cNvPr id="20533" name="Group 53"/>
          <p:cNvGraphicFramePr>
            <a:graphicFrameLocks noGrp="1"/>
          </p:cNvGraphicFramePr>
          <p:nvPr/>
        </p:nvGraphicFramePr>
        <p:xfrm>
          <a:off x="250825" y="1268413"/>
          <a:ext cx="8713788" cy="5453062"/>
        </p:xfrm>
        <a:graphic>
          <a:graphicData uri="http://schemas.openxmlformats.org/drawingml/2006/table">
            <a:tbl>
              <a:tblPr/>
              <a:tblGrid>
                <a:gridCol w="2017713"/>
                <a:gridCol w="2087562"/>
                <a:gridCol w="1800225"/>
                <a:gridCol w="1439863"/>
                <a:gridCol w="1368425"/>
              </a:tblGrid>
              <a:tr h="865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услуги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потребителем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Объем потребления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потребителями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Задолженность потребителей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Водоотведение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276 299, 18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295 720, 60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244 933, 97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31 365, 21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0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Отопление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389 943, 75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484 908, 59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342 110, 33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47 833, 42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Электроснабжение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586 444, 50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942 238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663 390, 97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75 077, 12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Газ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15 163, 44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28731" name="Group 59"/>
          <p:cNvGraphicFramePr>
            <a:graphicFrameLocks noGrp="1"/>
          </p:cNvGraphicFramePr>
          <p:nvPr>
            <p:ph type="body" idx="4294967295"/>
          </p:nvPr>
        </p:nvGraphicFramePr>
        <p:xfrm>
          <a:off x="457200" y="1219200"/>
          <a:ext cx="8229600" cy="4910138"/>
        </p:xfrm>
        <a:graphic>
          <a:graphicData uri="http://schemas.openxmlformats.org/drawingml/2006/table">
            <a:tbl>
              <a:tblPr/>
              <a:tblGrid>
                <a:gridCol w="1028700"/>
                <a:gridCol w="3086100"/>
                <a:gridCol w="2057400"/>
                <a:gridCol w="2057400"/>
              </a:tblGrid>
              <a:tr h="8175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 Общая информация по предоставленным услугам: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529 902, 13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139 888, 56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1833</TotalTime>
  <Words>534</Words>
  <Application>Microsoft Office PowerPoint</Application>
  <PresentationFormat>Экран (4:3)</PresentationFormat>
  <Paragraphs>145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4" baseType="lpstr">
      <vt:lpstr>Arial</vt:lpstr>
      <vt:lpstr>Cambria</vt:lpstr>
      <vt:lpstr>Calibri</vt:lpstr>
      <vt:lpstr>Wingdings 3</vt:lpstr>
      <vt:lpstr>Wingdings</vt:lpstr>
      <vt:lpstr>Gill Sans MT</vt:lpstr>
      <vt:lpstr>Times New Roman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ОТЧЕТ ДЕЯТЕЛЬНОСТИ  ООО УК «АЛЬТАИР»  за 2019 год </vt:lpstr>
      <vt:lpstr>Отчет деятельности службы АДС за 2019 год</vt:lpstr>
      <vt:lpstr>Отчет финансово-хозяйственной деятельности за 2019 год </vt:lpstr>
      <vt:lpstr>Отчет финансово-хозяйственной деятельности за 2019 год </vt:lpstr>
      <vt:lpstr>Отчет финансово-хозяйственной деятельности за 2019 год </vt:lpstr>
      <vt:lpstr>Израсходовано средств по управлению и тех. обслуживанию дома</vt:lpstr>
      <vt:lpstr>Израсходовано средств по управлению и тех. обслуживанию дома</vt:lpstr>
      <vt:lpstr>Отчет финансово-хозяйственной деятельности за 2019 год  по коммунальным услугам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ООО УК «АЛЬТАИР»  за 2015 год</dc:title>
  <dc:creator>Админ</dc:creator>
  <cp:lastModifiedBy>1</cp:lastModifiedBy>
  <cp:revision>47</cp:revision>
  <dcterms:created xsi:type="dcterms:W3CDTF">2016-01-25T01:57:25Z</dcterms:created>
  <dcterms:modified xsi:type="dcterms:W3CDTF">2020-03-23T02:49:56Z</dcterms:modified>
</cp:coreProperties>
</file>