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9" autoAdjust="0"/>
    <p:restoredTop sz="94660"/>
  </p:normalViewPr>
  <p:slideViewPr>
    <p:cSldViewPr>
      <p:cViewPr varScale="1">
        <p:scale>
          <a:sx n="87" d="100"/>
          <a:sy n="87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C7C661F4-63DF-4F85-B7AB-CBF3EF6072BF}" type="datetimeFigureOut">
              <a:rPr lang="ru-RU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DC45C-FD8C-40BA-A2A5-82CCF6618F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2AB40-DC0D-427C-8E5A-5FC76E74D2A3}" type="datetimeFigureOut">
              <a:rPr lang="ru-RU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DF22A-73E6-4CAC-96F5-EB499857E7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0EDF9-41DB-4CB1-9B5B-1653A7A1B9AB}" type="datetimeFigureOut">
              <a:rPr lang="ru-RU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E02CE-8F47-4E98-A46E-8785CF4082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5C6DF-E07B-4A81-B5B1-24210B088A5D}" type="datetimeFigureOut">
              <a:rPr lang="ru-RU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A9602-2A0C-4414-8085-D6508FC4EF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80D36-0A04-4AD7-B46F-C636D4FB2BE8}" type="datetimeFigureOut">
              <a:rPr lang="ru-RU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727EC-1A6B-4045-925B-D338B823C5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61C2B-9B7F-483A-B819-029837974F63}" type="datetimeFigureOut">
              <a:rPr lang="ru-RU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52EDA-EB34-43F4-8456-EAA9C7D13D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473F9-2D4B-4C0F-8821-0B85EFB34758}" type="datetimeFigureOut">
              <a:rPr lang="ru-RU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5A946-8D02-44D2-87F2-4157865FA1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31D73-2C9A-4884-9FE4-219ADB2E33E6}" type="datetimeFigureOut">
              <a:rPr lang="ru-RU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37BDE-40E0-4008-B189-888B59FDF1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376A5-6D52-44C6-A958-3FF600CCE0BD}" type="datetimeFigureOut">
              <a:rPr lang="ru-RU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5E8D7-1F34-4DF0-866D-969F3AE4AE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86993-91E4-49BA-B50B-C138FFD6E035}" type="datetimeFigureOut">
              <a:rPr lang="ru-RU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0D62B-8ED5-4562-94C1-C350E3224E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88BDB-23B0-406D-A1C8-3ACDFAAF0302}" type="datetimeFigureOut">
              <a:rPr lang="ru-RU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C38D5-3553-4CC2-AF5E-771D9C49C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71B4E5-5AFC-4585-A414-CC9049865A66}" type="datetimeFigureOut">
              <a:rPr lang="ru-RU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6F1EB7-FF2E-4981-AE2E-4E39933173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3"/>
            <a:ext cx="6924675" cy="1233487"/>
          </a:xfrm>
        </p:spPr>
        <p:txBody>
          <a:bodyPr/>
          <a:lstStyle/>
          <a:p>
            <a:pPr eaLnBrk="1" hangingPunct="1"/>
            <a:r>
              <a:rPr lang="ru-RU" sz="2300" smtClean="0"/>
              <a:t>ОТЧЕТ ДЕЯТЕЛЬНОСТИ </a:t>
            </a:r>
            <a:br>
              <a:rPr lang="ru-RU" sz="2300" smtClean="0"/>
            </a:br>
            <a:r>
              <a:rPr lang="ru-RU" sz="2300" smtClean="0"/>
              <a:t>ООО УК «АЛЬТАИР» </a:t>
            </a:r>
            <a:br>
              <a:rPr lang="ru-RU" sz="2300" smtClean="0"/>
            </a:br>
            <a:r>
              <a:rPr lang="ru-RU" sz="2300" smtClean="0"/>
              <a:t>за 201</a:t>
            </a:r>
            <a:r>
              <a:rPr lang="ru-RU" sz="2300" smtClean="0">
                <a:latin typeface="Arial" charset="0"/>
              </a:rPr>
              <a:t>9</a:t>
            </a:r>
            <a:r>
              <a:rPr lang="ru-RU" sz="2300" smtClean="0"/>
              <a:t>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5157788"/>
            <a:ext cx="6858000" cy="5334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400" smtClean="0"/>
              <a:t>МКД: </a:t>
            </a:r>
            <a:r>
              <a:rPr lang="ru-RU" sz="2400" smtClean="0">
                <a:latin typeface="Arial" charset="0"/>
              </a:rPr>
              <a:t>Ломоносова, 36/1</a:t>
            </a:r>
            <a:endParaRPr lang="ru-RU" smtClean="0"/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011863" y="188913"/>
            <a:ext cx="3168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УТВЕРЖДАЮ: Соломонов С.А.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 16 »_апреля_2020 г.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службы АДС за 201</a:t>
            </a:r>
            <a:r>
              <a:rPr lang="ru-RU" sz="2900" b="1" smtClean="0">
                <a:latin typeface="Arial" charset="0"/>
              </a:rPr>
              <a:t>9</a:t>
            </a:r>
            <a:r>
              <a:rPr lang="ru-RU" sz="2900" b="1" smtClean="0"/>
              <a:t> год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ru-RU" b="1" smtClean="0"/>
              <a:t>В период с 01 января 201</a:t>
            </a:r>
            <a:r>
              <a:rPr lang="ru-RU" b="1" smtClean="0">
                <a:latin typeface="Arial" charset="0"/>
              </a:rPr>
              <a:t>9</a:t>
            </a:r>
            <a:r>
              <a:rPr lang="ru-RU" b="1" smtClean="0"/>
              <a:t> по 31 декабря 20</a:t>
            </a:r>
            <a:r>
              <a:rPr lang="ru-RU" b="1" smtClean="0">
                <a:latin typeface="Arial" charset="0"/>
              </a:rPr>
              <a:t>19</a:t>
            </a:r>
            <a:r>
              <a:rPr lang="ru-RU" b="1" smtClean="0"/>
              <a:t> г. </a:t>
            </a:r>
          </a:p>
          <a:p>
            <a:pPr algn="just" eaLnBrk="1" hangingPunct="1"/>
            <a:r>
              <a:rPr lang="ru-RU" b="1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smtClean="0">
                <a:latin typeface="Arial" charset="0"/>
              </a:rPr>
              <a:t>Ломоносова, 36/1</a:t>
            </a:r>
            <a:r>
              <a:rPr lang="ru-RU" b="1" smtClean="0"/>
              <a:t>  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Сантехнические – </a:t>
            </a:r>
            <a:r>
              <a:rPr lang="ru-RU" smtClean="0">
                <a:latin typeface="Arial" charset="0"/>
              </a:rPr>
              <a:t>36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Электротехнические – </a:t>
            </a:r>
            <a:r>
              <a:rPr lang="ru-RU" smtClean="0">
                <a:latin typeface="Arial" charset="0"/>
              </a:rPr>
              <a:t>7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Плотницкие работы –</a:t>
            </a:r>
            <a:r>
              <a:rPr lang="ru-RU" smtClean="0">
                <a:latin typeface="Arial" charset="0"/>
              </a:rPr>
              <a:t> 4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Содержание дворовой территории – </a:t>
            </a:r>
            <a:r>
              <a:rPr lang="ru-RU" smtClean="0">
                <a:latin typeface="Arial" charset="0"/>
              </a:rPr>
              <a:t>1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Уборка лестничных клеток – </a:t>
            </a:r>
            <a:r>
              <a:rPr lang="ru-RU" smtClean="0">
                <a:latin typeface="Arial" charset="0"/>
              </a:rPr>
              <a:t>4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Благоустройство территории –</a:t>
            </a:r>
            <a:r>
              <a:rPr lang="ru-RU" smtClean="0">
                <a:latin typeface="Arial" charset="0"/>
              </a:rPr>
              <a:t> 2</a:t>
            </a:r>
          </a:p>
          <a:p>
            <a:pPr eaLnBrk="1" hangingPunct="1"/>
            <a:r>
              <a:rPr lang="ru-RU" smtClean="0">
                <a:latin typeface="Arial" charset="0"/>
              </a:rPr>
              <a:t>Всего: 54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 </a:t>
            </a:r>
            <a:r>
              <a:rPr lang="ru-RU" sz="2900" smtClean="0"/>
              <a:t>год </a:t>
            </a:r>
          </a:p>
        </p:txBody>
      </p:sp>
      <p:graphicFrame>
        <p:nvGraphicFramePr>
          <p:cNvPr id="15391" name="Group 31"/>
          <p:cNvGraphicFramePr>
            <a:graphicFrameLocks noGrp="1"/>
          </p:cNvGraphicFramePr>
          <p:nvPr/>
        </p:nvGraphicFramePr>
        <p:xfrm>
          <a:off x="642938" y="1428750"/>
          <a:ext cx="8286750" cy="5072063"/>
        </p:xfrm>
        <a:graphic>
          <a:graphicData uri="http://schemas.openxmlformats.org/drawingml/2006/table">
            <a:tbl>
              <a:tblPr/>
              <a:tblGrid>
                <a:gridCol w="1406525"/>
                <a:gridCol w="4117975"/>
                <a:gridCol w="2762250"/>
              </a:tblGrid>
              <a:tr h="10636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Жилищные услуги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524 070,21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содержание дом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342 107, 49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тех. обслуживание ОИ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181 962, 72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 по содержанию и текущему ремонту ОИ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59 860, 07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6419" name="Group 35"/>
          <p:cNvGraphicFramePr>
            <a:graphicFrameLocks noGrp="1"/>
          </p:cNvGraphicFramePr>
          <p:nvPr/>
        </p:nvGraphicFramePr>
        <p:xfrm>
          <a:off x="468313" y="1196975"/>
          <a:ext cx="8429625" cy="5032375"/>
        </p:xfrm>
        <a:graphic>
          <a:graphicData uri="http://schemas.openxmlformats.org/drawingml/2006/table">
            <a:tbl>
              <a:tblPr/>
              <a:tblGrid>
                <a:gridCol w="1431925"/>
                <a:gridCol w="4187825"/>
                <a:gridCol w="2809875"/>
              </a:tblGrid>
              <a:tr h="9350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содержанию и тек. ремонту дома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513 522, 15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513 522, 15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70 448, 15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7447" name="Group 39"/>
          <p:cNvGraphicFramePr>
            <a:graphicFrameLocks noGrp="1"/>
          </p:cNvGraphicFramePr>
          <p:nvPr/>
        </p:nvGraphicFramePr>
        <p:xfrm>
          <a:off x="611188" y="1341438"/>
          <a:ext cx="8208962" cy="5153025"/>
        </p:xfrm>
        <a:graphic>
          <a:graphicData uri="http://schemas.openxmlformats.org/drawingml/2006/table">
            <a:tbl>
              <a:tblPr/>
              <a:tblGrid>
                <a:gridCol w="371475"/>
                <a:gridCol w="2581275"/>
                <a:gridCol w="2232025"/>
                <a:gridCol w="3024187"/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 за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за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181 962, 72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156 629, 51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24 866, 16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21 404, 17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32 069, 88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27 605, 05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41 830, 56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36 006, 82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280 729, 32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241 645, 55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собираемости за 2019 год составил: 86,07%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Подготовка дома к отопительному сезону – </a:t>
            </a:r>
          </a:p>
          <a:p>
            <a:pPr eaLnBrk="1" hangingPunct="1"/>
            <a:r>
              <a:rPr lang="ru-RU" smtClean="0">
                <a:latin typeface="Arial" charset="0"/>
              </a:rPr>
              <a:t>20 534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Электротехнические материалы – 680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Сброс и вывоз снега – 8 300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Анализ снега –2 425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Инвентарь, спецодежда – 2 430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Бытовая химия – 3 103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Транспортные расходы – 3 905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Транспортные расходы – 3 905 руб.</a:t>
            </a:r>
          </a:p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Ведение сайта и ЭЦП на ГИС ЖКХ – 1 568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Полиграфические и почтовые расходы – 2 830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Канцелярские товары – 879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Банковское обслуживание – 16 898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Обслуживание и содержание оргтехники – 718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Госпошлина, нотариус – 4 012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Услуги связи интернет – 1 936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Накладные расходы –171 427 руб.</a:t>
            </a:r>
          </a:p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47088" cy="1058862"/>
          </a:xfrm>
        </p:spPr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</a:t>
            </a:r>
            <a:r>
              <a:rPr lang="ru-RU" sz="2900" smtClean="0">
                <a:latin typeface="Arial" charset="0"/>
              </a:rPr>
              <a:t> </a:t>
            </a:r>
            <a:r>
              <a:rPr lang="ru-RU" sz="2900" smtClean="0"/>
              <a:t> по коммунальным услугам</a:t>
            </a:r>
          </a:p>
        </p:txBody>
      </p:sp>
      <p:graphicFrame>
        <p:nvGraphicFramePr>
          <p:cNvPr id="20533" name="Group 53"/>
          <p:cNvGraphicFramePr>
            <a:graphicFrameLocks noGrp="1"/>
          </p:cNvGraphicFramePr>
          <p:nvPr/>
        </p:nvGraphicFramePr>
        <p:xfrm>
          <a:off x="250825" y="1268413"/>
          <a:ext cx="8713788" cy="5454650"/>
        </p:xfrm>
        <a:graphic>
          <a:graphicData uri="http://schemas.openxmlformats.org/drawingml/2006/table">
            <a:tbl>
              <a:tblPr/>
              <a:tblGrid>
                <a:gridCol w="2017713"/>
                <a:gridCol w="2087562"/>
                <a:gridCol w="1800225"/>
                <a:gridCol w="1439863"/>
                <a:gridCol w="136842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услуги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потребителем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потребления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потребителями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Задолженность потребителей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Водоотведение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55 799, 22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59 071, 40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49 120, 30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6 678, 92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62 864,79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64 288, 40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54 100, 79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7 764, 00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Отопление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639 878, 46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550 502, 00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547 387, 93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92 490, 53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52 401, 02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45 717, 24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47 118, 74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5 282, 28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Электроснабжение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Газ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8731" name="Group 59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219200"/>
          <a:ext cx="8229600" cy="4910138"/>
        </p:xfrm>
        <a:graphic>
          <a:graphicData uri="http://schemas.openxmlformats.org/drawingml/2006/table">
            <a:tbl>
              <a:tblPr/>
              <a:tblGrid>
                <a:gridCol w="1028700"/>
                <a:gridCol w="3086100"/>
                <a:gridCol w="2057400"/>
                <a:gridCol w="2057400"/>
              </a:tblGrid>
              <a:tr h="8175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Общая информация по предоставленным услугам: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89 598, 30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104 654, 87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1925</TotalTime>
  <Words>519</Words>
  <Application>Microsoft Office PowerPoint</Application>
  <PresentationFormat>Экран (4:3)</PresentationFormat>
  <Paragraphs>142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ОТЧЕТ ДЕЯТЕЛЬНОСТИ  ООО УК «АЛЬТАИР»  за 2019 год </vt:lpstr>
      <vt:lpstr>Отчет деятельности службы АДС за 2019 год</vt:lpstr>
      <vt:lpstr>Отчет финансово-хозяйственной деятельности за 2019 год </vt:lpstr>
      <vt:lpstr>Отчет финансово-хозяйственной деятельности за 2019 год </vt:lpstr>
      <vt:lpstr>Отчет финансово-хозяйственной деятельности за 2019 год </vt:lpstr>
      <vt:lpstr>Израсходовано средств по управлению и тех. обслуживанию дома</vt:lpstr>
      <vt:lpstr>Израсходовано средств по управлению и тех. обслуживанию дома</vt:lpstr>
      <vt:lpstr>Отчет финансово-хозяйственной деятельности за 2019 год  по коммунальным услугам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1</cp:lastModifiedBy>
  <cp:revision>48</cp:revision>
  <dcterms:created xsi:type="dcterms:W3CDTF">2016-01-25T01:57:25Z</dcterms:created>
  <dcterms:modified xsi:type="dcterms:W3CDTF">2020-04-16T02:07:32Z</dcterms:modified>
</cp:coreProperties>
</file>