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4" r:id="rId4"/>
    <p:sldId id="265" r:id="rId5"/>
    <p:sldId id="266" r:id="rId6"/>
    <p:sldId id="268" r:id="rId7"/>
    <p:sldId id="269" r:id="rId8"/>
    <p:sldId id="267" r:id="rId9"/>
    <p:sldId id="270" r:id="rId10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9" autoAdjust="0"/>
    <p:restoredTop sz="94660"/>
  </p:normalViewPr>
  <p:slideViewPr>
    <p:cSldViewPr>
      <p:cViewPr varScale="1">
        <p:scale>
          <a:sx n="87" d="100"/>
          <a:sy n="87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0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21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0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A87D777D-0246-4DD7-B2FE-C92E616DDB17}" type="datetimeFigureOut">
              <a:rPr lang="ru-RU"/>
              <a:pPr>
                <a:defRPr/>
              </a:pPr>
              <a:t>21.04.2020</a:t>
            </a:fld>
            <a:endParaRPr lang="ru-RU"/>
          </a:p>
        </p:txBody>
      </p:sp>
      <p:sp>
        <p:nvSpPr>
          <p:cNvPr id="11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0E789B-9682-45AC-B43D-1AF5EA7660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4F75F-5ED1-40B6-9E41-3641EDE0F740}" type="datetimeFigureOut">
              <a:rPr lang="ru-RU"/>
              <a:pPr>
                <a:defRPr/>
              </a:pPr>
              <a:t>21.04.2020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B42EE-3C8C-49D7-8124-0BE0EEAB3D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97E09-3A88-41B5-9DFA-880058EC7617}" type="datetimeFigureOut">
              <a:rPr lang="ru-RU"/>
              <a:pPr>
                <a:defRPr/>
              </a:pPr>
              <a:t>21.04.2020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7C4D1-485D-4D18-8A55-AC8756B262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383EB-1C82-4AE9-8FFF-E4C87CD690C5}" type="datetimeFigureOut">
              <a:rPr lang="ru-RU"/>
              <a:pPr>
                <a:defRPr/>
              </a:pPr>
              <a:t>21.04.2020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627F1-665F-4FB7-AA2C-36DFC75262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7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669F71-DF7F-4417-BDE5-5B4635A1F70E}" type="datetimeFigureOut">
              <a:rPr lang="ru-RU"/>
              <a:pPr>
                <a:defRPr/>
              </a:pPr>
              <a:t>21.04.2020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03C648-1D9C-4025-A1CB-84DE5570A8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28425-6539-490A-8EEA-F69191EA33A7}" type="datetimeFigureOut">
              <a:rPr lang="ru-RU"/>
              <a:pPr>
                <a:defRPr/>
              </a:pPr>
              <a:t>21.04.2020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AE2BA-DFF8-47C7-B18F-16DB4575FA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D8DFB2-45CE-4843-9275-1116216EE47B}" type="datetimeFigureOut">
              <a:rPr lang="ru-RU"/>
              <a:pPr>
                <a:defRPr/>
              </a:pPr>
              <a:t>21.04.2020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EB001-96A2-42D6-AFB9-4B6C097428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91A3E-E8CC-4078-B09D-4B971FD66105}" type="datetimeFigureOut">
              <a:rPr lang="ru-RU"/>
              <a:pPr>
                <a:defRPr/>
              </a:pPr>
              <a:t>21.04.2020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94114-ACE5-4187-BBD0-351C3AC112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DD5D3-8A43-449B-889E-0ACAE7FA044C}" type="datetimeFigureOut">
              <a:rPr lang="ru-RU"/>
              <a:pPr>
                <a:defRPr/>
              </a:pPr>
              <a:t>21.04.2020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32A74-BA3D-40B4-9A98-B47E1DCF74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AADFD-5679-43DF-9383-840524B37CF6}" type="datetimeFigureOut">
              <a:rPr lang="ru-RU"/>
              <a:pPr>
                <a:defRPr/>
              </a:pPr>
              <a:t>21.04.2020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531CB-4BBE-46CA-9063-D76D683C15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9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889EF-2351-499C-9ECC-16DC65B051EA}" type="datetimeFigureOut">
              <a:rPr lang="ru-RU"/>
              <a:pPr>
                <a:defRPr/>
              </a:pPr>
              <a:t>21.04.2020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09CC5-187D-473E-BD68-2588FE84B0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BA4A063-52D1-4E9F-B3BA-7432BCAA9919}" type="datetimeFigureOut">
              <a:rPr lang="ru-RU"/>
              <a:pPr>
                <a:defRPr/>
              </a:pPr>
              <a:t>21.04.2020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9492082-B502-47E2-A4EF-6926B67D89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74" r:id="rId6"/>
    <p:sldLayoutId id="2147483675" r:id="rId7"/>
    <p:sldLayoutId id="2147483676" r:id="rId8"/>
    <p:sldLayoutId id="2147483677" r:id="rId9"/>
    <p:sldLayoutId id="2147483668" r:id="rId10"/>
    <p:sldLayoutId id="214748367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1219200" y="3643313"/>
            <a:ext cx="6924675" cy="1233487"/>
          </a:xfrm>
        </p:spPr>
        <p:txBody>
          <a:bodyPr/>
          <a:lstStyle/>
          <a:p>
            <a:pPr eaLnBrk="1" hangingPunct="1"/>
            <a:r>
              <a:rPr lang="ru-RU" sz="2300" smtClean="0"/>
              <a:t>ОТЧЕТ ДЕЯТЕЛЬНОСТИ </a:t>
            </a:r>
            <a:br>
              <a:rPr lang="ru-RU" sz="2300" smtClean="0"/>
            </a:br>
            <a:r>
              <a:rPr lang="ru-RU" sz="2300" smtClean="0"/>
              <a:t>ООО УК «АЛЬТАИР» </a:t>
            </a:r>
            <a:br>
              <a:rPr lang="ru-RU" sz="2300" smtClean="0"/>
            </a:br>
            <a:r>
              <a:rPr lang="ru-RU" sz="2300" smtClean="0"/>
              <a:t>за 201</a:t>
            </a:r>
            <a:r>
              <a:rPr lang="ru-RU" sz="2300" smtClean="0">
                <a:latin typeface="Arial" charset="0"/>
              </a:rPr>
              <a:t>9</a:t>
            </a:r>
            <a:r>
              <a:rPr lang="ru-RU" sz="2300" smtClean="0"/>
              <a:t> год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450" y="5157788"/>
            <a:ext cx="6858000" cy="533400"/>
          </a:xfrm>
        </p:spPr>
        <p:txBody>
          <a:bodyPr>
            <a:normAutofit/>
          </a:bodyPr>
          <a:lstStyle/>
          <a:p>
            <a:pPr eaLnBrk="1" hangingPunct="1"/>
            <a:r>
              <a:rPr lang="ru-RU" sz="2400" smtClean="0"/>
              <a:t>МКД: </a:t>
            </a:r>
            <a:r>
              <a:rPr lang="ru-RU" sz="2400" smtClean="0">
                <a:latin typeface="Arial" charset="0"/>
              </a:rPr>
              <a:t>Тургенева, 10</a:t>
            </a:r>
            <a:r>
              <a:rPr lang="ru-RU" smtClean="0"/>
              <a:t> </a:t>
            </a:r>
          </a:p>
        </p:txBody>
      </p:sp>
      <p:sp>
        <p:nvSpPr>
          <p:cNvPr id="13315" name="TextBox 3"/>
          <p:cNvSpPr txBox="1">
            <a:spLocks noChangeArrowheads="1"/>
          </p:cNvSpPr>
          <p:nvPr/>
        </p:nvSpPr>
        <p:spPr bwMode="auto">
          <a:xfrm>
            <a:off x="6011863" y="188913"/>
            <a:ext cx="31686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УТВЕРЖДАЮ: Соломонов С.А.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Генеральный директор 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ООО УК «Альтаир»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« 21 »_апреля_2020 г.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b="1" smtClean="0"/>
              <a:t>Отчет деятельности службы АДС за 201</a:t>
            </a:r>
            <a:r>
              <a:rPr lang="ru-RU" sz="2900" b="1" smtClean="0">
                <a:latin typeface="Arial" charset="0"/>
              </a:rPr>
              <a:t>9</a:t>
            </a:r>
            <a:r>
              <a:rPr lang="ru-RU" sz="2900" b="1" smtClean="0"/>
              <a:t> год</a:t>
            </a:r>
          </a:p>
        </p:txBody>
      </p:sp>
      <p:sp>
        <p:nvSpPr>
          <p:cNvPr id="14338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algn="just" eaLnBrk="1" hangingPunct="1"/>
            <a:r>
              <a:rPr lang="ru-RU" b="1" smtClean="0"/>
              <a:t>В период с 01 января 201</a:t>
            </a:r>
            <a:r>
              <a:rPr lang="ru-RU" b="1" smtClean="0">
                <a:latin typeface="Arial" charset="0"/>
              </a:rPr>
              <a:t>9</a:t>
            </a:r>
            <a:r>
              <a:rPr lang="ru-RU" b="1" smtClean="0"/>
              <a:t> по 31 декабря 20</a:t>
            </a:r>
            <a:r>
              <a:rPr lang="ru-RU" b="1" smtClean="0">
                <a:latin typeface="Arial" charset="0"/>
              </a:rPr>
              <a:t>19</a:t>
            </a:r>
            <a:r>
              <a:rPr lang="ru-RU" b="1" smtClean="0"/>
              <a:t> г. </a:t>
            </a:r>
          </a:p>
          <a:p>
            <a:pPr algn="just" eaLnBrk="1" hangingPunct="1"/>
            <a:r>
              <a:rPr lang="ru-RU" b="1" smtClean="0"/>
              <a:t>В адрес УК «Альтаир» поступило следующее количество заявок от жильцов МКД расположенного по адресу: </a:t>
            </a:r>
            <a:r>
              <a:rPr lang="ru-RU" b="1" smtClean="0">
                <a:latin typeface="Arial" charset="0"/>
              </a:rPr>
              <a:t>Тургенева, 10</a:t>
            </a:r>
            <a:r>
              <a:rPr lang="ru-RU" b="1" smtClean="0"/>
              <a:t>  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Сантехнические – </a:t>
            </a:r>
            <a:r>
              <a:rPr lang="ru-RU" smtClean="0">
                <a:latin typeface="Arial" charset="0"/>
              </a:rPr>
              <a:t>147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Электротехнические – </a:t>
            </a:r>
            <a:r>
              <a:rPr lang="ru-RU" smtClean="0">
                <a:latin typeface="Arial" charset="0"/>
              </a:rPr>
              <a:t>25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Плотницкие работы –</a:t>
            </a:r>
            <a:r>
              <a:rPr lang="ru-RU" smtClean="0">
                <a:latin typeface="Arial" charset="0"/>
              </a:rPr>
              <a:t> 15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Содержание дворовой территории – </a:t>
            </a:r>
            <a:r>
              <a:rPr lang="ru-RU" smtClean="0">
                <a:latin typeface="Arial" charset="0"/>
              </a:rPr>
              <a:t>5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Уборка лестничных клеток – </a:t>
            </a:r>
            <a:r>
              <a:rPr lang="ru-RU" smtClean="0">
                <a:latin typeface="Arial" charset="0"/>
              </a:rPr>
              <a:t>4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Благоустройство территории –</a:t>
            </a:r>
            <a:r>
              <a:rPr lang="ru-RU" smtClean="0">
                <a:latin typeface="Arial" charset="0"/>
              </a:rPr>
              <a:t> 3</a:t>
            </a:r>
          </a:p>
          <a:p>
            <a:pPr eaLnBrk="1" hangingPunct="1"/>
            <a:r>
              <a:rPr lang="ru-RU" smtClean="0">
                <a:latin typeface="Arial" charset="0"/>
              </a:rPr>
              <a:t>Всего: 199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201</a:t>
            </a:r>
            <a:r>
              <a:rPr lang="ru-RU" sz="2900" smtClean="0">
                <a:latin typeface="Arial" charset="0"/>
              </a:rPr>
              <a:t>9 </a:t>
            </a:r>
            <a:r>
              <a:rPr lang="ru-RU" sz="2900" smtClean="0"/>
              <a:t>год </a:t>
            </a:r>
          </a:p>
        </p:txBody>
      </p:sp>
      <p:graphicFrame>
        <p:nvGraphicFramePr>
          <p:cNvPr id="15391" name="Group 31"/>
          <p:cNvGraphicFramePr>
            <a:graphicFrameLocks noGrp="1"/>
          </p:cNvGraphicFramePr>
          <p:nvPr/>
        </p:nvGraphicFramePr>
        <p:xfrm>
          <a:off x="642938" y="1428750"/>
          <a:ext cx="8286750" cy="5072063"/>
        </p:xfrm>
        <a:graphic>
          <a:graphicData uri="http://schemas.openxmlformats.org/drawingml/2006/table">
            <a:tbl>
              <a:tblPr/>
              <a:tblGrid>
                <a:gridCol w="1406525"/>
                <a:gridCol w="4117975"/>
                <a:gridCol w="2762250"/>
              </a:tblGrid>
              <a:tr h="106362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Общая информация о начислении за услуги (работы) по содержанию и текущему ремонту</a:t>
                      </a:r>
                      <a:endParaRPr kumimoji="0" lang="ru-RU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Жилищные услуги</a:t>
                      </a: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ВСЕГО: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2 820 482, 53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 содержание дом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1 809 192, 67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тех. обслуживание ОИ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1 011 289, 86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 управление домом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 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35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начало периода по содержанию и текущему ремонту ОИ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513 547, 91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201</a:t>
            </a:r>
            <a:r>
              <a:rPr lang="ru-RU" sz="2900" smtClean="0">
                <a:latin typeface="Arial" charset="0"/>
              </a:rPr>
              <a:t>9</a:t>
            </a:r>
            <a:r>
              <a:rPr lang="ru-RU" sz="2900" smtClean="0"/>
              <a:t> год </a:t>
            </a:r>
          </a:p>
        </p:txBody>
      </p:sp>
      <p:graphicFrame>
        <p:nvGraphicFramePr>
          <p:cNvPr id="16419" name="Group 35"/>
          <p:cNvGraphicFramePr>
            <a:graphicFrameLocks noGrp="1"/>
          </p:cNvGraphicFramePr>
          <p:nvPr/>
        </p:nvGraphicFramePr>
        <p:xfrm>
          <a:off x="500063" y="1196975"/>
          <a:ext cx="8429625" cy="5032375"/>
        </p:xfrm>
        <a:graphic>
          <a:graphicData uri="http://schemas.openxmlformats.org/drawingml/2006/table">
            <a:tbl>
              <a:tblPr/>
              <a:tblGrid>
                <a:gridCol w="1431925"/>
                <a:gridCol w="4187825"/>
                <a:gridCol w="2809875"/>
              </a:tblGrid>
              <a:tr h="93503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Получено денежных средств от собственников</a:t>
                      </a:r>
                      <a:endParaRPr kumimoji="0" lang="ru-RU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содержанию и тек. ремонту дома</a:t>
                      </a: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ВСЕГО: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2 675 751, 39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830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Денежных средств от собственников / нанимателей помещений (руб)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2 675 751, 39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830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Целевых взносов от собственников / нанимателей помещений (руб)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субсидий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Прочие поступления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конец периода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658 279, 04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201</a:t>
            </a:r>
            <a:r>
              <a:rPr lang="ru-RU" sz="2900" smtClean="0">
                <a:latin typeface="Arial" charset="0"/>
              </a:rPr>
              <a:t>9</a:t>
            </a:r>
            <a:r>
              <a:rPr lang="ru-RU" sz="2900" smtClean="0"/>
              <a:t> год </a:t>
            </a:r>
          </a:p>
        </p:txBody>
      </p:sp>
      <p:graphicFrame>
        <p:nvGraphicFramePr>
          <p:cNvPr id="17450" name="Group 42"/>
          <p:cNvGraphicFramePr>
            <a:graphicFrameLocks noGrp="1"/>
          </p:cNvGraphicFramePr>
          <p:nvPr/>
        </p:nvGraphicFramePr>
        <p:xfrm>
          <a:off x="611188" y="1341438"/>
          <a:ext cx="8208962" cy="5153025"/>
        </p:xfrm>
        <a:graphic>
          <a:graphicData uri="http://schemas.openxmlformats.org/drawingml/2006/table">
            <a:tbl>
              <a:tblPr/>
              <a:tblGrid>
                <a:gridCol w="371475"/>
                <a:gridCol w="2581275"/>
                <a:gridCol w="2205037"/>
                <a:gridCol w="3051175"/>
              </a:tblGrid>
              <a:tr h="5397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Начислено  за 2019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услугам ООО УК «Альтаир»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Оплачено за 2019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услугам ООО УК «Альтаир»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Тех. обслуживание жилищного фонда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1 011 289, 86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781 315, 24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Тех. обслуживание электрооборудовани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140 458, 67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108 517, 19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Уборка двора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168 534, 47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130 010, 45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Уборка мест общего пользования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310 956, 16 руб.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240 315, 28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747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ИТОГО: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1 631 239, 16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1 260 158, 16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7470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Процент собираемости за 2019 год составил: 77,25%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ru-RU" sz="2800" smtClean="0">
                <a:latin typeface="Arial" charset="0"/>
              </a:rPr>
              <a:t>Израсходовано средств по управлению и тех. обслуживанию дома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196975"/>
            <a:ext cx="8229600" cy="4910138"/>
          </a:xfrm>
        </p:spPr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Подготовка дома к отопительному сезону – </a:t>
            </a:r>
          </a:p>
          <a:p>
            <a:pPr eaLnBrk="1" hangingPunct="1"/>
            <a:r>
              <a:rPr lang="ru-RU" smtClean="0">
                <a:latin typeface="Arial" charset="0"/>
              </a:rPr>
              <a:t>98 950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Сан. технические материалы – 86 626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Служба сан. очистки – 50 125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Ремонт домофона – 1 000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Страхование лифтов – 3 000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Электротехнические материалы – 2 081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Высадка цветов – 12 500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Инвентарь, спецодежда – 3 650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Бытовая химия – 3 800 руб.</a:t>
            </a:r>
          </a:p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ru-RU" sz="2800" smtClean="0">
                <a:latin typeface="Arial" charset="0"/>
              </a:rPr>
              <a:t>Израсходовано средств по управлению и тех. обслуживанию дома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196975"/>
            <a:ext cx="8229600" cy="49101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Ведение сайта и ЭЦП на ГИС ЖКХ – 8 649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Полиграфические и почтовые расходы – 15 617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Канцелярские товары – 4 849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Банковское обслуживание – 20 015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Обслуживание и содержание оргтехники – 3 954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Госпошлина, нотариус – 22 140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Транспортные расходы – 21 547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Услуги связи интернет – 10 687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Накладные расходы – 890 968 руб.</a:t>
            </a:r>
          </a:p>
          <a:p>
            <a:pPr eaLnBrk="1" hangingPunct="1">
              <a:lnSpc>
                <a:spcPct val="90000"/>
              </a:lnSpc>
            </a:pPr>
            <a:endParaRPr lang="ru-RU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250825" y="115888"/>
            <a:ext cx="8447088" cy="1058862"/>
          </a:xfrm>
        </p:spPr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201</a:t>
            </a:r>
            <a:r>
              <a:rPr lang="ru-RU" sz="2900" smtClean="0">
                <a:latin typeface="Arial" charset="0"/>
              </a:rPr>
              <a:t>9</a:t>
            </a:r>
            <a:r>
              <a:rPr lang="ru-RU" sz="2900" smtClean="0"/>
              <a:t> год</a:t>
            </a:r>
            <a:r>
              <a:rPr lang="ru-RU" sz="2900" smtClean="0">
                <a:latin typeface="Arial" charset="0"/>
              </a:rPr>
              <a:t> </a:t>
            </a:r>
            <a:r>
              <a:rPr lang="ru-RU" sz="2900" smtClean="0"/>
              <a:t> по коммунальным услугам</a:t>
            </a:r>
          </a:p>
        </p:txBody>
      </p:sp>
      <p:graphicFrame>
        <p:nvGraphicFramePr>
          <p:cNvPr id="20533" name="Group 53"/>
          <p:cNvGraphicFramePr>
            <a:graphicFrameLocks noGrp="1"/>
          </p:cNvGraphicFramePr>
          <p:nvPr/>
        </p:nvGraphicFramePr>
        <p:xfrm>
          <a:off x="250825" y="1268413"/>
          <a:ext cx="8713788" cy="5454650"/>
        </p:xfrm>
        <a:graphic>
          <a:graphicData uri="http://schemas.openxmlformats.org/drawingml/2006/table">
            <a:tbl>
              <a:tblPr/>
              <a:tblGrid>
                <a:gridCol w="2017713"/>
                <a:gridCol w="2087562"/>
                <a:gridCol w="1800225"/>
                <a:gridCol w="1439863"/>
                <a:gridCol w="1368425"/>
              </a:tblGrid>
              <a:tr h="8651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услуги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Начислено потребителем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Объем потребления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Оплачено потребителями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Задолженность потребителей 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Водоотведение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176 330, 55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251 689, 00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156 024, 28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20 306, 27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ГВС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100 470, 80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168 356, 00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89 656, 32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10 814, 48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0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Отопление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2 952 104, 21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2 636 821, 00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2 527 938, 51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424 165, 70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ХВС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251 044, 01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357 308, 00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219 922, 74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31 121, 27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Электроснабжение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467 024, 04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728 226, 00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462 809, 60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4 214, 44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Газ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11 497, 85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11 500, 00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7 660, 54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3 837, 31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/>
          </a:p>
        </p:txBody>
      </p:sp>
      <p:graphicFrame>
        <p:nvGraphicFramePr>
          <p:cNvPr id="28731" name="Group 59"/>
          <p:cNvGraphicFramePr>
            <a:graphicFrameLocks noGrp="1"/>
          </p:cNvGraphicFramePr>
          <p:nvPr>
            <p:ph type="body" idx="4294967295"/>
          </p:nvPr>
        </p:nvGraphicFramePr>
        <p:xfrm>
          <a:off x="457200" y="1219200"/>
          <a:ext cx="8229600" cy="4910138"/>
        </p:xfrm>
        <a:graphic>
          <a:graphicData uri="http://schemas.openxmlformats.org/drawingml/2006/table">
            <a:tbl>
              <a:tblPr/>
              <a:tblGrid>
                <a:gridCol w="1028700"/>
                <a:gridCol w="3086100"/>
                <a:gridCol w="2057400"/>
                <a:gridCol w="2057400"/>
              </a:tblGrid>
              <a:tr h="817563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2. Общая информация по предоставленным услугам: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46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начало периода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945 293, 80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2046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конец периода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486 826, 52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1739</TotalTime>
  <Words>561</Words>
  <Application>Microsoft Office PowerPoint</Application>
  <PresentationFormat>Экран (4:3)</PresentationFormat>
  <Paragraphs>144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8</vt:i4>
      </vt:variant>
      <vt:variant>
        <vt:lpstr>Заголовки слайдов</vt:lpstr>
      </vt:variant>
      <vt:variant>
        <vt:i4>9</vt:i4>
      </vt:variant>
    </vt:vector>
  </HeadingPairs>
  <TitlesOfParts>
    <vt:vector size="24" baseType="lpstr">
      <vt:lpstr>Arial</vt:lpstr>
      <vt:lpstr>Cambria</vt:lpstr>
      <vt:lpstr>Calibri</vt:lpstr>
      <vt:lpstr>Wingdings 3</vt:lpstr>
      <vt:lpstr>Wingdings</vt:lpstr>
      <vt:lpstr>Gill Sans MT</vt:lpstr>
      <vt:lpstr>Times New Roman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ОТЧЕТ ДЕЯТЕЛЬНОСТИ  ООО УК «АЛЬТАИР»  за 2019 год </vt:lpstr>
      <vt:lpstr>Отчет деятельности службы АДС за 2019 год</vt:lpstr>
      <vt:lpstr>Отчет финансово-хозяйственной деятельности за 2019 год </vt:lpstr>
      <vt:lpstr>Отчет финансово-хозяйственной деятельности за 2019 год </vt:lpstr>
      <vt:lpstr>Отчет финансово-хозяйственной деятельности за 2019 год </vt:lpstr>
      <vt:lpstr>Израсходовано средств по управлению и тех. обслуживанию дома</vt:lpstr>
      <vt:lpstr>Израсходовано средств по управлению и тех. обслуживанию дома</vt:lpstr>
      <vt:lpstr>Отчет финансово-хозяйственной деятельности за 2019 год  по коммунальным услугам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ДЕЯТЕЛЬНОСТИ  ООО УК «АЛЬТАИР»  за 2015 год</dc:title>
  <dc:creator>Админ</dc:creator>
  <cp:lastModifiedBy>1</cp:lastModifiedBy>
  <cp:revision>45</cp:revision>
  <dcterms:created xsi:type="dcterms:W3CDTF">2016-01-25T01:57:25Z</dcterms:created>
  <dcterms:modified xsi:type="dcterms:W3CDTF">2020-04-21T06:54:21Z</dcterms:modified>
</cp:coreProperties>
</file>