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4" r:id="rId4"/>
    <p:sldId id="265" r:id="rId5"/>
    <p:sldId id="266" r:id="rId6"/>
    <p:sldId id="268" r:id="rId7"/>
    <p:sldId id="269" r:id="rId8"/>
    <p:sldId id="267" r:id="rId9"/>
    <p:sldId id="270" r:id="rId10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09" autoAdjust="0"/>
    <p:restoredTop sz="94660"/>
  </p:normalViewPr>
  <p:slideViewPr>
    <p:cSldViewPr>
      <p:cViewPr varScale="1">
        <p:scale>
          <a:sx n="87" d="100"/>
          <a:sy n="87" d="100"/>
        </p:scale>
        <p:origin x="-138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0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21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0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55E2662C-7015-4067-AC9A-890D27BE53F1}" type="datetimeFigureOut">
              <a:rPr lang="ru-RU"/>
              <a:pPr>
                <a:defRPr/>
              </a:pPr>
              <a:t>21.04.2020</a:t>
            </a:fld>
            <a:endParaRPr lang="ru-RU"/>
          </a:p>
        </p:txBody>
      </p:sp>
      <p:sp>
        <p:nvSpPr>
          <p:cNvPr id="11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4E7227-D5A9-4922-AC93-824CDE87C7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AB520F-D5E2-4B12-9030-4E03DB8BB798}" type="datetimeFigureOut">
              <a:rPr lang="ru-RU"/>
              <a:pPr>
                <a:defRPr/>
              </a:pPr>
              <a:t>21.04.2020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768E65-6B2F-4501-9387-3B1D068E4D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3A585A-B550-48A2-A5A8-5CD6999B7B65}" type="datetimeFigureOut">
              <a:rPr lang="ru-RU"/>
              <a:pPr>
                <a:defRPr/>
              </a:pPr>
              <a:t>21.04.2020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C80317-9432-430C-B480-FDB72777AB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DC6B99-DE52-4450-AB28-CDB5146613E4}" type="datetimeFigureOut">
              <a:rPr lang="ru-RU"/>
              <a:pPr>
                <a:defRPr/>
              </a:pPr>
              <a:t>21.04.2020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04FF06-885B-41A7-93E7-EF3E05F310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7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E30388-2AC2-4F78-AFBF-C3536248FEEC}" type="datetimeFigureOut">
              <a:rPr lang="ru-RU"/>
              <a:pPr>
                <a:defRPr/>
              </a:pPr>
              <a:t>21.04.2020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5FD5BC-4D58-45E7-9E8F-730254BD1E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375875-912C-4FC8-9EDF-20A3E8864F2E}" type="datetimeFigureOut">
              <a:rPr lang="ru-RU"/>
              <a:pPr>
                <a:defRPr/>
              </a:pPr>
              <a:t>21.04.2020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09EDC0-D523-4576-9986-17E6D1C1F5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4B1E4A-B1C4-4908-AB45-3893618AB45F}" type="datetimeFigureOut">
              <a:rPr lang="ru-RU"/>
              <a:pPr>
                <a:defRPr/>
              </a:pPr>
              <a:t>21.04.2020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C75855-BD5F-4AF9-98FA-C0D390BF80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B23CB4-C77A-4259-A182-4378CC34C366}" type="datetimeFigureOut">
              <a:rPr lang="ru-RU"/>
              <a:pPr>
                <a:defRPr/>
              </a:pPr>
              <a:t>21.04.2020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3E355A-CDCB-48B8-9CBC-DAD95205BA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7ADA9A-9AB7-43BE-A579-BAE27F955F47}" type="datetimeFigureOut">
              <a:rPr lang="ru-RU"/>
              <a:pPr>
                <a:defRPr/>
              </a:pPr>
              <a:t>21.04.2020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3E0612-519E-4402-8F3F-4DE42D28AC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1CDB3B-E564-40FD-8F10-F5A5688114D9}" type="datetimeFigureOut">
              <a:rPr lang="ru-RU"/>
              <a:pPr>
                <a:defRPr/>
              </a:pPr>
              <a:t>21.04.2020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B6FD8B-1287-4250-A21A-31EB8E7B39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9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F31FCB-ABD5-41C9-A5B2-04BFAD12F1F2}" type="datetimeFigureOut">
              <a:rPr lang="ru-RU"/>
              <a:pPr>
                <a:defRPr/>
              </a:pPr>
              <a:t>21.04.2020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14A764-C6E2-4F62-8331-8058ECA3B3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88B40A2-1023-414C-A28D-7430DE2AC7DF}" type="datetimeFigureOut">
              <a:rPr lang="ru-RU"/>
              <a:pPr>
                <a:defRPr/>
              </a:pPr>
              <a:t>21.04.2020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AE53530-90F8-4A08-B3DA-78F85018F2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74" r:id="rId6"/>
    <p:sldLayoutId id="2147483675" r:id="rId7"/>
    <p:sldLayoutId id="2147483676" r:id="rId8"/>
    <p:sldLayoutId id="2147483677" r:id="rId9"/>
    <p:sldLayoutId id="2147483668" r:id="rId10"/>
    <p:sldLayoutId id="214748367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/>
          </p:nvPr>
        </p:nvSpPr>
        <p:spPr>
          <a:xfrm>
            <a:off x="1219200" y="3643313"/>
            <a:ext cx="6924675" cy="1233487"/>
          </a:xfrm>
        </p:spPr>
        <p:txBody>
          <a:bodyPr/>
          <a:lstStyle/>
          <a:p>
            <a:pPr eaLnBrk="1" hangingPunct="1"/>
            <a:r>
              <a:rPr lang="ru-RU" sz="2300" smtClean="0"/>
              <a:t>ОТЧЕТ ДЕЯТЕЛЬНОСТИ </a:t>
            </a:r>
            <a:br>
              <a:rPr lang="ru-RU" sz="2300" smtClean="0"/>
            </a:br>
            <a:r>
              <a:rPr lang="ru-RU" sz="2300" smtClean="0"/>
              <a:t>ООО УК «АЛЬТАИР» </a:t>
            </a:r>
            <a:br>
              <a:rPr lang="ru-RU" sz="2300" smtClean="0"/>
            </a:br>
            <a:r>
              <a:rPr lang="ru-RU" sz="2300" smtClean="0"/>
              <a:t>за 201</a:t>
            </a:r>
            <a:r>
              <a:rPr lang="ru-RU" sz="2300" smtClean="0">
                <a:latin typeface="Arial" charset="0"/>
              </a:rPr>
              <a:t>9</a:t>
            </a:r>
            <a:r>
              <a:rPr lang="ru-RU" sz="2300" smtClean="0"/>
              <a:t> год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450" y="5157788"/>
            <a:ext cx="6858000" cy="5334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2400" smtClean="0"/>
              <a:t>МКД: </a:t>
            </a:r>
            <a:r>
              <a:rPr lang="ru-RU" sz="2400" smtClean="0">
                <a:latin typeface="Arial" charset="0"/>
              </a:rPr>
              <a:t>Курашова, 29</a:t>
            </a:r>
            <a:endParaRPr lang="ru-RU" smtClean="0"/>
          </a:p>
        </p:txBody>
      </p:sp>
      <p:sp>
        <p:nvSpPr>
          <p:cNvPr id="13315" name="TextBox 3"/>
          <p:cNvSpPr txBox="1">
            <a:spLocks noChangeArrowheads="1"/>
          </p:cNvSpPr>
          <p:nvPr/>
        </p:nvSpPr>
        <p:spPr bwMode="auto">
          <a:xfrm>
            <a:off x="6011863" y="188913"/>
            <a:ext cx="316865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УТВЕРЖДАЮ: Соломонов С.А.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Генеральный директор 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ООО УК «Альтаир»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« 20 »_апреля_2020 г.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b="1" smtClean="0"/>
              <a:t>Отчет деятельности службы АДС за 201</a:t>
            </a:r>
            <a:r>
              <a:rPr lang="ru-RU" sz="2900" b="1" smtClean="0">
                <a:latin typeface="Arial" charset="0"/>
              </a:rPr>
              <a:t>9</a:t>
            </a:r>
            <a:r>
              <a:rPr lang="ru-RU" sz="2900" b="1" smtClean="0"/>
              <a:t> год</a:t>
            </a:r>
          </a:p>
        </p:txBody>
      </p:sp>
      <p:sp>
        <p:nvSpPr>
          <p:cNvPr id="14338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algn="just" eaLnBrk="1" hangingPunct="1"/>
            <a:r>
              <a:rPr lang="ru-RU" b="1" smtClean="0"/>
              <a:t>В период с 01 января 201</a:t>
            </a:r>
            <a:r>
              <a:rPr lang="ru-RU" b="1" smtClean="0">
                <a:latin typeface="Arial" charset="0"/>
              </a:rPr>
              <a:t>9</a:t>
            </a:r>
            <a:r>
              <a:rPr lang="ru-RU" b="1" smtClean="0"/>
              <a:t> по 31 декабря 20</a:t>
            </a:r>
            <a:r>
              <a:rPr lang="ru-RU" b="1" smtClean="0">
                <a:latin typeface="Arial" charset="0"/>
              </a:rPr>
              <a:t>19</a:t>
            </a:r>
            <a:r>
              <a:rPr lang="ru-RU" b="1" smtClean="0"/>
              <a:t> г. </a:t>
            </a:r>
          </a:p>
          <a:p>
            <a:pPr algn="just" eaLnBrk="1" hangingPunct="1"/>
            <a:r>
              <a:rPr lang="ru-RU" b="1" smtClean="0"/>
              <a:t>В адрес УК «Альтаир» поступило следующее количество заявок от жильцов МКД расположенного по адресу: </a:t>
            </a:r>
            <a:r>
              <a:rPr lang="ru-RU" b="1" smtClean="0">
                <a:latin typeface="Arial" charset="0"/>
              </a:rPr>
              <a:t>Курашова, 29</a:t>
            </a:r>
            <a:endParaRPr lang="ru-RU" b="1" smtClean="0"/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Сантехнические – </a:t>
            </a:r>
            <a:r>
              <a:rPr lang="ru-RU" smtClean="0">
                <a:latin typeface="Arial" charset="0"/>
              </a:rPr>
              <a:t>67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Электротехнические – </a:t>
            </a:r>
            <a:r>
              <a:rPr lang="ru-RU" smtClean="0">
                <a:latin typeface="Arial" charset="0"/>
              </a:rPr>
              <a:t>14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Плотницкие работы –</a:t>
            </a:r>
            <a:r>
              <a:rPr lang="ru-RU" smtClean="0">
                <a:latin typeface="Arial" charset="0"/>
              </a:rPr>
              <a:t> 26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Содержание дворовой территории – </a:t>
            </a:r>
            <a:r>
              <a:rPr lang="ru-RU" smtClean="0">
                <a:latin typeface="Arial" charset="0"/>
              </a:rPr>
              <a:t>5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Уборка лестничных клеток – </a:t>
            </a:r>
            <a:r>
              <a:rPr lang="ru-RU" smtClean="0">
                <a:latin typeface="Arial" charset="0"/>
              </a:rPr>
              <a:t>8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Благоустройство территории –</a:t>
            </a:r>
            <a:r>
              <a:rPr lang="ru-RU" smtClean="0">
                <a:latin typeface="Arial" charset="0"/>
              </a:rPr>
              <a:t> 4</a:t>
            </a:r>
          </a:p>
          <a:p>
            <a:pPr eaLnBrk="1" hangingPunct="1"/>
            <a:r>
              <a:rPr lang="ru-RU" smtClean="0">
                <a:latin typeface="Arial" charset="0"/>
              </a:rPr>
              <a:t>Всего: 124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201</a:t>
            </a:r>
            <a:r>
              <a:rPr lang="ru-RU" sz="2900" smtClean="0">
                <a:latin typeface="Arial" charset="0"/>
              </a:rPr>
              <a:t>9 </a:t>
            </a:r>
            <a:r>
              <a:rPr lang="ru-RU" sz="2900" smtClean="0"/>
              <a:t>год </a:t>
            </a:r>
          </a:p>
        </p:txBody>
      </p:sp>
      <p:graphicFrame>
        <p:nvGraphicFramePr>
          <p:cNvPr id="15391" name="Group 31"/>
          <p:cNvGraphicFramePr>
            <a:graphicFrameLocks noGrp="1"/>
          </p:cNvGraphicFramePr>
          <p:nvPr/>
        </p:nvGraphicFramePr>
        <p:xfrm>
          <a:off x="642938" y="1428750"/>
          <a:ext cx="8286750" cy="5070475"/>
        </p:xfrm>
        <a:graphic>
          <a:graphicData uri="http://schemas.openxmlformats.org/drawingml/2006/table">
            <a:tbl>
              <a:tblPr/>
              <a:tblGrid>
                <a:gridCol w="1406525"/>
                <a:gridCol w="4117975"/>
                <a:gridCol w="2762250"/>
              </a:tblGrid>
              <a:tr h="106362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Общая информация о начислении за услуги (работы) по содержанию и текущему ремонту</a:t>
                      </a:r>
                      <a:endParaRPr kumimoji="0" lang="ru-RU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Жилищные услуги</a:t>
                      </a: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ВСЕГО: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2 686 957, 31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 содержание дом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1 769 745, 21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тех. обслуживание ОИ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917 212, 10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 управление домом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 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35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начало периода по содержанию и текущему ремонту ОИ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1 053 158, 37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201</a:t>
            </a:r>
            <a:r>
              <a:rPr lang="ru-RU" sz="2900" smtClean="0">
                <a:latin typeface="Arial" charset="0"/>
              </a:rPr>
              <a:t>9</a:t>
            </a:r>
            <a:r>
              <a:rPr lang="ru-RU" sz="2900" smtClean="0"/>
              <a:t> год </a:t>
            </a:r>
          </a:p>
        </p:txBody>
      </p:sp>
      <p:graphicFrame>
        <p:nvGraphicFramePr>
          <p:cNvPr id="16419" name="Group 35"/>
          <p:cNvGraphicFramePr>
            <a:graphicFrameLocks noGrp="1"/>
          </p:cNvGraphicFramePr>
          <p:nvPr/>
        </p:nvGraphicFramePr>
        <p:xfrm>
          <a:off x="468313" y="1196975"/>
          <a:ext cx="8429625" cy="4948238"/>
        </p:xfrm>
        <a:graphic>
          <a:graphicData uri="http://schemas.openxmlformats.org/drawingml/2006/table">
            <a:tbl>
              <a:tblPr/>
              <a:tblGrid>
                <a:gridCol w="1431925"/>
                <a:gridCol w="4187825"/>
                <a:gridCol w="2809875"/>
              </a:tblGrid>
              <a:tr h="935038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Получено денежных средств от собственников</a:t>
                      </a:r>
                      <a:endParaRPr kumimoji="0" lang="ru-RU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 содержанию и тек. ремонту дома</a:t>
                      </a: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ВСЕГО: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2 620 378, 33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830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Денежных средств от собственников / нанимателей помещений (руб)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2 620 378, 33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830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Целевых взносов от собственников / нанимателей помещений (руб)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субсидий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Прочие поступления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конец периода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1 119 737, 35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201</a:t>
            </a:r>
            <a:r>
              <a:rPr lang="ru-RU" sz="2900" smtClean="0">
                <a:latin typeface="Arial" charset="0"/>
              </a:rPr>
              <a:t>9</a:t>
            </a:r>
            <a:r>
              <a:rPr lang="ru-RU" sz="2900" smtClean="0"/>
              <a:t> год </a:t>
            </a:r>
          </a:p>
        </p:txBody>
      </p:sp>
      <p:graphicFrame>
        <p:nvGraphicFramePr>
          <p:cNvPr id="17450" name="Group 42"/>
          <p:cNvGraphicFramePr>
            <a:graphicFrameLocks noGrp="1"/>
          </p:cNvGraphicFramePr>
          <p:nvPr/>
        </p:nvGraphicFramePr>
        <p:xfrm>
          <a:off x="611188" y="1341438"/>
          <a:ext cx="8208962" cy="5153025"/>
        </p:xfrm>
        <a:graphic>
          <a:graphicData uri="http://schemas.openxmlformats.org/drawingml/2006/table">
            <a:tbl>
              <a:tblPr/>
              <a:tblGrid>
                <a:gridCol w="371475"/>
                <a:gridCol w="2581275"/>
                <a:gridCol w="2205037"/>
                <a:gridCol w="3051175"/>
              </a:tblGrid>
              <a:tr h="5397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Начислено  за 2019 год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 услугам ООО УК «Альтаир»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Оплачено за 2019 год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 услугам ООО УК «Альтаир»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Тех. обслуживание жилищного фонда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917 212, 10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509 519, 85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Тех. обслуживание электрооборудовани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137 760, 49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74 790, 30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Уборка двора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166 182, 54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93 095, 81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Уборка мест общего пользования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291 511, 63 руб.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169 671, 37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747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ИТОГО: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1 512 666, 76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847 077, 33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74700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Процент собираемости за 2019 год составил: 56%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type="title" idx="4294967295"/>
          </p:nvPr>
        </p:nvSpPr>
        <p:spPr>
          <a:xfrm>
            <a:off x="468313" y="115888"/>
            <a:ext cx="8229600" cy="990600"/>
          </a:xfrm>
        </p:spPr>
        <p:txBody>
          <a:bodyPr/>
          <a:lstStyle/>
          <a:p>
            <a:pPr algn="ctr" eaLnBrk="1" hangingPunct="1"/>
            <a:r>
              <a:rPr lang="ru-RU" sz="2800" smtClean="0">
                <a:latin typeface="Arial" charset="0"/>
              </a:rPr>
              <a:t>Израсходовано средств по управлению и тех. обслуживанию дома</a:t>
            </a:r>
          </a:p>
        </p:txBody>
      </p:sp>
      <p:sp>
        <p:nvSpPr>
          <p:cNvPr id="18434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000" smtClean="0">
                <a:latin typeface="Arial" charset="0"/>
              </a:rPr>
              <a:t>Подготовка дома к отопительному сезону – 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smtClean="0">
                <a:latin typeface="Arial" charset="0"/>
              </a:rPr>
              <a:t>115 974 руб.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smtClean="0">
                <a:latin typeface="Arial" charset="0"/>
              </a:rPr>
              <a:t>Сан. технические материалы – 97 225 руб.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smtClean="0">
                <a:latin typeface="Arial" charset="0"/>
              </a:rPr>
              <a:t>Электротехнические материалы – 5 500 руб.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smtClean="0">
                <a:latin typeface="Arial" charset="0"/>
              </a:rPr>
              <a:t>Частичный ремонт – 35 968 руб.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smtClean="0">
                <a:latin typeface="Arial" charset="0"/>
              </a:rPr>
              <a:t>Установка дверей – 120 000 руб.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smtClean="0">
                <a:latin typeface="Arial" charset="0"/>
              </a:rPr>
              <a:t>Покупка и установка почт. ящиков – 25 700 руб.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smtClean="0">
                <a:latin typeface="Arial" charset="0"/>
              </a:rPr>
              <a:t>Сброс и вывоз снега – 39 000 руб.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smtClean="0">
                <a:latin typeface="Arial" charset="0"/>
              </a:rPr>
              <a:t>Высадка цветов и саженцев – 16 000 руб.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smtClean="0">
                <a:latin typeface="Arial" charset="0"/>
              </a:rPr>
              <a:t>Ремонт и покраска сан. баков – 1 500 руб.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smtClean="0">
                <a:latin typeface="Arial" charset="0"/>
              </a:rPr>
              <a:t>Анализ снега –2 425 руб.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smtClean="0">
                <a:latin typeface="Arial" charset="0"/>
              </a:rPr>
              <a:t>Бытовая химия – 5 600 руб.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smtClean="0">
                <a:latin typeface="Arial" charset="0"/>
              </a:rPr>
              <a:t>Инвентарь, спецодежда – 4 700 руб.</a:t>
            </a:r>
          </a:p>
          <a:p>
            <a:pPr eaLnBrk="1" hangingPunct="1">
              <a:lnSpc>
                <a:spcPct val="90000"/>
              </a:lnSpc>
            </a:pPr>
            <a:endParaRPr lang="ru-RU" sz="200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endParaRPr lang="ru-RU" sz="200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endParaRPr lang="ru-RU" sz="2000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ru-RU" sz="2800" smtClean="0">
                <a:latin typeface="Arial" charset="0"/>
              </a:rPr>
              <a:t>Израсходовано средств по управлению и тех. обслуживанию дома</a:t>
            </a:r>
          </a:p>
        </p:txBody>
      </p:sp>
      <p:sp>
        <p:nvSpPr>
          <p:cNvPr id="19458" name="Rectangle 3"/>
          <p:cNvSpPr>
            <a:spLocks noGrp="1"/>
          </p:cNvSpPr>
          <p:nvPr>
            <p:ph type="body" idx="4294967295"/>
          </p:nvPr>
        </p:nvSpPr>
        <p:spPr>
          <a:xfrm>
            <a:off x="468313" y="1196975"/>
            <a:ext cx="8229600" cy="49101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Ведение сайта и ЭЦП на ГИС ЖКХ – 10 136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Полиграфические и почтовые расходы – 18 303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Канцелярские товары – 5 683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Банковское обслуживание – 23 459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Обслуживание и содержание оргтехники – 4 634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Госпошлина, нотариус – 25 950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Транспортные расходы – 18 767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Услуги связи интернет – 12 526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Накладные расходы – 257 997 руб.</a:t>
            </a:r>
          </a:p>
          <a:p>
            <a:pPr eaLnBrk="1" hangingPunct="1">
              <a:lnSpc>
                <a:spcPct val="90000"/>
              </a:lnSpc>
            </a:pPr>
            <a:endParaRPr lang="ru-RU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>
          <a:xfrm>
            <a:off x="250825" y="115888"/>
            <a:ext cx="8447088" cy="1058862"/>
          </a:xfrm>
        </p:spPr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201</a:t>
            </a:r>
            <a:r>
              <a:rPr lang="ru-RU" sz="2900" smtClean="0">
                <a:latin typeface="Arial" charset="0"/>
              </a:rPr>
              <a:t>9</a:t>
            </a:r>
            <a:r>
              <a:rPr lang="ru-RU" sz="2900" smtClean="0"/>
              <a:t> год</a:t>
            </a:r>
            <a:r>
              <a:rPr lang="ru-RU" sz="2900" smtClean="0">
                <a:latin typeface="Arial" charset="0"/>
              </a:rPr>
              <a:t> </a:t>
            </a:r>
            <a:r>
              <a:rPr lang="ru-RU" sz="2900" smtClean="0"/>
              <a:t> по коммунальным услугам</a:t>
            </a:r>
          </a:p>
        </p:txBody>
      </p:sp>
      <p:graphicFrame>
        <p:nvGraphicFramePr>
          <p:cNvPr id="20535" name="Group 55"/>
          <p:cNvGraphicFramePr>
            <a:graphicFrameLocks noGrp="1"/>
          </p:cNvGraphicFramePr>
          <p:nvPr/>
        </p:nvGraphicFramePr>
        <p:xfrm>
          <a:off x="250825" y="1268413"/>
          <a:ext cx="8713788" cy="5453062"/>
        </p:xfrm>
        <a:graphic>
          <a:graphicData uri="http://schemas.openxmlformats.org/drawingml/2006/table">
            <a:tbl>
              <a:tblPr/>
              <a:tblGrid>
                <a:gridCol w="2017713"/>
                <a:gridCol w="2087562"/>
                <a:gridCol w="1655763"/>
                <a:gridCol w="1439862"/>
                <a:gridCol w="1512888"/>
              </a:tblGrid>
              <a:tr h="8651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Наименование услуги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Начислено потребителем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Объем потребления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Оплачено потребителями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Задолженность потребителей 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93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Водоотведение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89 939, 57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87 86, 00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347 699, 21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110 192, 22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24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ГВС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410 457, 69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462 582, 05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374 176, 41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105 064, 85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0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Отопление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2 230 745, 33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1 814 809, 59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1 530 639, 65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1 228 330, 03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ХВС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73 170, 65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73 546, 69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224 217, 96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101 449, 45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Электроснабжение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21 038, 50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72 411, 79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48 920, 63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Газ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144 259, 38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1 043,10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7 138, 74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ru-RU" smtClean="0"/>
          </a:p>
        </p:txBody>
      </p:sp>
      <p:graphicFrame>
        <p:nvGraphicFramePr>
          <p:cNvPr id="28731" name="Group 59"/>
          <p:cNvGraphicFramePr>
            <a:graphicFrameLocks noGrp="1"/>
          </p:cNvGraphicFramePr>
          <p:nvPr>
            <p:ph type="body" idx="4294967295"/>
          </p:nvPr>
        </p:nvGraphicFramePr>
        <p:xfrm>
          <a:off x="457200" y="1219200"/>
          <a:ext cx="8229600" cy="4910138"/>
        </p:xfrm>
        <a:graphic>
          <a:graphicData uri="http://schemas.openxmlformats.org/drawingml/2006/table">
            <a:tbl>
              <a:tblPr/>
              <a:tblGrid>
                <a:gridCol w="1028700"/>
                <a:gridCol w="3086100"/>
                <a:gridCol w="2057400"/>
                <a:gridCol w="2057400"/>
              </a:tblGrid>
              <a:tr h="817563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2. Общая информация по предоставленным услугам: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46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начало периода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2 138 463, 09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2046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конец периода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1 881 215, 28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Начальная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ppt/theme/themeOverride2.xml><?xml version="1.0" encoding="utf-8"?>
<a:themeOverride xmlns:a="http://schemas.openxmlformats.org/drawingml/2006/main">
  <a:clrScheme name="Начальная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2146</TotalTime>
  <Words>582</Words>
  <Application>Microsoft Office PowerPoint</Application>
  <PresentationFormat>Экран (4:3)</PresentationFormat>
  <Paragraphs>148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Шаблон оформления</vt:lpstr>
      </vt:variant>
      <vt:variant>
        <vt:i4>8</vt:i4>
      </vt:variant>
      <vt:variant>
        <vt:lpstr>Заголовки слайдов</vt:lpstr>
      </vt:variant>
      <vt:variant>
        <vt:i4>9</vt:i4>
      </vt:variant>
    </vt:vector>
  </HeadingPairs>
  <TitlesOfParts>
    <vt:vector size="24" baseType="lpstr">
      <vt:lpstr>Arial</vt:lpstr>
      <vt:lpstr>Cambria</vt:lpstr>
      <vt:lpstr>Calibri</vt:lpstr>
      <vt:lpstr>Wingdings 3</vt:lpstr>
      <vt:lpstr>Wingdings</vt:lpstr>
      <vt:lpstr>Gill Sans MT</vt:lpstr>
      <vt:lpstr>Times New Roman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ОТЧЕТ ДЕЯТЕЛЬНОСТИ  ООО УК «АЛЬТАИР»  за 2019 год </vt:lpstr>
      <vt:lpstr>Отчет деятельности службы АДС за 2019 год</vt:lpstr>
      <vt:lpstr>Отчет финансово-хозяйственной деятельности за 2019 год </vt:lpstr>
      <vt:lpstr>Отчет финансово-хозяйственной деятельности за 2019 год </vt:lpstr>
      <vt:lpstr>Отчет финансово-хозяйственной деятельности за 2019 год </vt:lpstr>
      <vt:lpstr>Израсходовано средств по управлению и тех. обслуживанию дома</vt:lpstr>
      <vt:lpstr>Израсходовано средств по управлению и тех. обслуживанию дома</vt:lpstr>
      <vt:lpstr>Отчет финансово-хозяйственной деятельности за 2019 год  по коммунальным услугам</vt:lpstr>
      <vt:lpstr>Слайд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ДЕЯТЕЛЬНОСТИ  ООО УК «АЛЬТАИР»  за 2015 год</dc:title>
  <dc:creator>Админ</dc:creator>
  <cp:lastModifiedBy>1</cp:lastModifiedBy>
  <cp:revision>53</cp:revision>
  <dcterms:created xsi:type="dcterms:W3CDTF">2016-01-25T01:57:25Z</dcterms:created>
  <dcterms:modified xsi:type="dcterms:W3CDTF">2020-04-21T05:20:16Z</dcterms:modified>
</cp:coreProperties>
</file>