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4" r:id="rId4"/>
    <p:sldId id="265" r:id="rId5"/>
    <p:sldId id="266" r:id="rId6"/>
    <p:sldId id="268" r:id="rId7"/>
    <p:sldId id="269" r:id="rId8"/>
    <p:sldId id="267" r:id="rId9"/>
    <p:sldId id="270" r:id="rId10"/>
  </p:sldIdLst>
  <p:sldSz cx="9144000" cy="6858000" type="screen4x3"/>
  <p:notesSz cx="6797675" cy="992663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09" autoAdjust="0"/>
    <p:restoredTop sz="94660"/>
  </p:normalViewPr>
  <p:slideViewPr>
    <p:cSldViewPr>
      <p:cViewPr varScale="1">
        <p:scale>
          <a:sx n="87" d="100"/>
          <a:sy n="87" d="100"/>
        </p:scale>
        <p:origin x="-138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20"/>
          <p:cNvSpPr/>
          <p:nvPr/>
        </p:nvSpPr>
        <p:spPr>
          <a:xfrm>
            <a:off x="904875" y="3648075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21"/>
          <p:cNvSpPr/>
          <p:nvPr/>
        </p:nvSpPr>
        <p:spPr>
          <a:xfrm>
            <a:off x="904875" y="3648075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0" name="Дата 27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4457ADCF-AB8B-4660-B04C-B987DE40823D}" type="datetimeFigureOut">
              <a:rPr lang="ru-RU"/>
              <a:pPr>
                <a:defRPr/>
              </a:pPr>
              <a:t>21.04.2020</a:t>
            </a:fld>
            <a:endParaRPr lang="ru-RU"/>
          </a:p>
        </p:txBody>
      </p:sp>
      <p:sp>
        <p:nvSpPr>
          <p:cNvPr id="11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216025" y="6354763"/>
            <a:ext cx="12192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E0F298-30D1-4EC6-AF14-30830A140FE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6279C4-F3F3-4757-81BB-66962EDCE026}" type="datetimeFigureOut">
              <a:rPr lang="ru-RU"/>
              <a:pPr>
                <a:defRPr/>
              </a:pPr>
              <a:t>21.04.2020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79B8BD-43D2-4ACE-9D16-E7AE5364B5A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Равнобедренный треугольник 7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ая соединительная линия 8"/>
          <p:cNvSpPr>
            <a:spLocks noChangeShapeType="1"/>
          </p:cNvSpPr>
          <p:nvPr/>
        </p:nvSpPr>
        <p:spPr bwMode="auto">
          <a:xfrm rot="5400000">
            <a:off x="3630612" y="3201988"/>
            <a:ext cx="585152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BE9B0D-40E7-402D-BDE6-B381CC29CD53}" type="datetimeFigureOut">
              <a:rPr lang="ru-RU"/>
              <a:pPr>
                <a:defRPr/>
              </a:pPr>
              <a:t>21.04.2020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63F1B2-E441-4A5B-98F3-29830D28542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15B84D-1525-4767-AC95-8E3CAACCA757}" type="datetimeFigureOut">
              <a:rPr lang="ru-RU"/>
              <a:pPr>
                <a:defRPr/>
              </a:pPr>
              <a:t>21.04.2020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1395E9-825F-45FE-B83E-EC2DC3B78E0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6"/>
          <p:cNvSpPr/>
          <p:nvPr/>
        </p:nvSpPr>
        <p:spPr>
          <a:xfrm>
            <a:off x="914400" y="2819400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7"/>
          <p:cNvSpPr/>
          <p:nvPr/>
        </p:nvSpPr>
        <p:spPr>
          <a:xfrm>
            <a:off x="914400" y="2819400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/>
          <a:lstStyle>
            <a:lvl1pPr algn="r">
              <a:buNone/>
              <a:defRPr sz="32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3ABBC2-5A11-402B-BFB7-CD236E93EE92}" type="datetimeFigureOut">
              <a:rPr lang="ru-RU"/>
              <a:pPr>
                <a:defRPr/>
              </a:pPr>
              <a:t>21.04.2020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69975" y="6354763"/>
            <a:ext cx="1520825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08015D-3DF9-4097-A3C8-C15B6DCE849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88CDB2-67B3-4767-9302-13B8DB68384C}" type="datetimeFigureOut">
              <a:rPr lang="ru-RU"/>
              <a:pPr>
                <a:defRPr/>
              </a:pPr>
              <a:t>21.04.2020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8D64A0-05E5-435F-8D2B-4D2CC28DDA5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E2B98B-61EB-48AF-BBF4-A1603505478F}" type="datetimeFigureOut">
              <a:rPr lang="ru-RU"/>
              <a:pPr>
                <a:defRPr/>
              </a:pPr>
              <a:t>21.04.2020</a:t>
            </a:fld>
            <a:endParaRPr lang="ru-RU"/>
          </a:p>
        </p:txBody>
      </p:sp>
      <p:sp>
        <p:nvSpPr>
          <p:cNvPr id="8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330D7D-6E3F-4E31-820D-8DEA58C37BB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84EAFE-1378-43B0-871E-4BF440D46EAE}" type="datetimeFigureOut">
              <a:rPr lang="ru-RU"/>
              <a:pPr>
                <a:defRPr/>
              </a:pPr>
              <a:t>21.04.2020</a:t>
            </a:fld>
            <a:endParaRPr lang="ru-RU"/>
          </a:p>
        </p:txBody>
      </p:sp>
      <p:sp>
        <p:nvSpPr>
          <p:cNvPr id="5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897267-96B5-4E9B-986A-125BD2F6880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ая соединительная линия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BDFA57-9F4F-478F-A147-570FFE0961B8}" type="datetimeFigureOut">
              <a:rPr lang="ru-RU"/>
              <a:pPr>
                <a:defRPr/>
              </a:pPr>
              <a:t>21.04.2020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67D695-D71B-4B39-98A4-0D95FE29BA0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3160712" y="3324226"/>
            <a:ext cx="603567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Содержимое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E73672-4866-4622-A85E-5B50C0BEEC84}" type="datetimeFigureOut">
              <a:rPr lang="ru-RU"/>
              <a:pPr>
                <a:defRPr/>
              </a:pPr>
              <a:t>21.04.2020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76FBD6-DD55-4E39-B8F9-C411B6F3524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9"/>
          <p:cNvSpPr/>
          <p:nvPr/>
        </p:nvSpPr>
        <p:spPr>
          <a:xfrm>
            <a:off x="457200" y="500063"/>
            <a:ext cx="182563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E5F2D4-D72B-4A81-AB92-0EAEE4725AE5}" type="datetimeFigureOut">
              <a:rPr lang="ru-RU"/>
              <a:pPr>
                <a:defRPr/>
              </a:pPr>
              <a:t>21.04.2020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E64817-0BC1-42AB-BF98-3FB58EBEE16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2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7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91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8C2F867-1B79-4B35-936B-F416CD16DC97}" type="datetimeFigureOut">
              <a:rPr lang="ru-RU"/>
              <a:pPr>
                <a:defRPr/>
              </a:pPr>
              <a:t>21.04.2020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6420299-39B6-4724-96A0-2BA9ADE0258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28" name="Прямая соединительная линия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Прямая соединительная линия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Равнобедренный треугольник 9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3" r:id="rId3"/>
    <p:sldLayoutId id="2147483670" r:id="rId4"/>
    <p:sldLayoutId id="2147483669" r:id="rId5"/>
    <p:sldLayoutId id="2147483674" r:id="rId6"/>
    <p:sldLayoutId id="2147483675" r:id="rId7"/>
    <p:sldLayoutId id="2147483676" r:id="rId8"/>
    <p:sldLayoutId id="2147483677" r:id="rId9"/>
    <p:sldLayoutId id="2147483668" r:id="rId10"/>
    <p:sldLayoutId id="214748367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itchFamily="18" charset="2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itchFamily="18" charset="2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400"/>
        </a:spcBef>
        <a:spcAft>
          <a:spcPct val="0"/>
        </a:spcAft>
        <a:buClr>
          <a:srgbClr val="8BA2B4"/>
        </a:buClr>
        <a:buSzPct val="70000"/>
        <a:buFont typeface="Wingdings" pitchFamily="2" charset="2"/>
        <a:buChar char="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Заголовок 1"/>
          <p:cNvSpPr>
            <a:spLocks noGrp="1"/>
          </p:cNvSpPr>
          <p:nvPr>
            <p:ph type="ctrTitle"/>
          </p:nvPr>
        </p:nvSpPr>
        <p:spPr>
          <a:xfrm>
            <a:off x="1219200" y="3643313"/>
            <a:ext cx="6924675" cy="1233487"/>
          </a:xfrm>
        </p:spPr>
        <p:txBody>
          <a:bodyPr/>
          <a:lstStyle/>
          <a:p>
            <a:pPr eaLnBrk="1" hangingPunct="1"/>
            <a:r>
              <a:rPr lang="ru-RU" sz="2300" smtClean="0"/>
              <a:t>ОТЧЕТ ДЕЯТЕЛЬНОСТИ </a:t>
            </a:r>
            <a:br>
              <a:rPr lang="ru-RU" sz="2300" smtClean="0"/>
            </a:br>
            <a:r>
              <a:rPr lang="ru-RU" sz="2300" smtClean="0"/>
              <a:t>ООО УК «АЛЬТАИР» </a:t>
            </a:r>
            <a:br>
              <a:rPr lang="ru-RU" sz="2300" smtClean="0"/>
            </a:br>
            <a:r>
              <a:rPr lang="ru-RU" sz="2300" smtClean="0"/>
              <a:t>за 201</a:t>
            </a:r>
            <a:r>
              <a:rPr lang="ru-RU" sz="2300" smtClean="0">
                <a:latin typeface="Arial" charset="0"/>
              </a:rPr>
              <a:t>9</a:t>
            </a:r>
            <a:r>
              <a:rPr lang="ru-RU" sz="2300" smtClean="0"/>
              <a:t> год 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87450" y="5157788"/>
            <a:ext cx="6858000" cy="533400"/>
          </a:xfrm>
        </p:spPr>
        <p:txBody>
          <a:bodyPr>
            <a:normAutofit/>
          </a:bodyPr>
          <a:lstStyle/>
          <a:p>
            <a:pPr eaLnBrk="1" hangingPunct="1"/>
            <a:r>
              <a:rPr lang="ru-RU" sz="2400" smtClean="0"/>
              <a:t>МКД: </a:t>
            </a:r>
            <a:r>
              <a:rPr lang="ru-RU" sz="2400" smtClean="0">
                <a:latin typeface="Arial" charset="0"/>
              </a:rPr>
              <a:t>Жорницкого, 29/3</a:t>
            </a:r>
            <a:endParaRPr lang="ru-RU" smtClean="0"/>
          </a:p>
        </p:txBody>
      </p:sp>
      <p:sp>
        <p:nvSpPr>
          <p:cNvPr id="13315" name="TextBox 3"/>
          <p:cNvSpPr txBox="1">
            <a:spLocks noChangeArrowheads="1"/>
          </p:cNvSpPr>
          <p:nvPr/>
        </p:nvSpPr>
        <p:spPr bwMode="auto">
          <a:xfrm>
            <a:off x="6011863" y="188913"/>
            <a:ext cx="3168650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400">
                <a:latin typeface="Times New Roman" pitchFamily="18" charset="0"/>
                <a:cs typeface="Times New Roman" pitchFamily="18" charset="0"/>
              </a:rPr>
              <a:t>УТВЕРЖДАЮ: Соломонов С.А.</a:t>
            </a:r>
          </a:p>
          <a:p>
            <a:r>
              <a:rPr lang="ru-RU" sz="1400">
                <a:latin typeface="Times New Roman" pitchFamily="18" charset="0"/>
                <a:cs typeface="Times New Roman" pitchFamily="18" charset="0"/>
              </a:rPr>
              <a:t>Генеральный директор </a:t>
            </a:r>
          </a:p>
          <a:p>
            <a:r>
              <a:rPr lang="ru-RU" sz="1400">
                <a:latin typeface="Times New Roman" pitchFamily="18" charset="0"/>
                <a:cs typeface="Times New Roman" pitchFamily="18" charset="0"/>
              </a:rPr>
              <a:t>ООО УК «Альтаир»</a:t>
            </a:r>
          </a:p>
          <a:p>
            <a:r>
              <a:rPr lang="ru-RU" sz="1400">
                <a:latin typeface="Times New Roman" pitchFamily="18" charset="0"/>
                <a:cs typeface="Times New Roman" pitchFamily="18" charset="0"/>
              </a:rPr>
              <a:t>« 21 »_апреля_2020 г. 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2900" b="1" smtClean="0"/>
              <a:t>Отчет деятельности службы АДС за 201</a:t>
            </a:r>
            <a:r>
              <a:rPr lang="ru-RU" sz="2900" b="1" smtClean="0">
                <a:latin typeface="Arial" charset="0"/>
              </a:rPr>
              <a:t>9</a:t>
            </a:r>
            <a:r>
              <a:rPr lang="ru-RU" sz="2900" b="1" smtClean="0"/>
              <a:t> год</a:t>
            </a:r>
          </a:p>
        </p:txBody>
      </p:sp>
      <p:sp>
        <p:nvSpPr>
          <p:cNvPr id="14338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algn="just" eaLnBrk="1" hangingPunct="1"/>
            <a:r>
              <a:rPr lang="ru-RU" b="1" smtClean="0"/>
              <a:t>В период с 01 января 201</a:t>
            </a:r>
            <a:r>
              <a:rPr lang="ru-RU" b="1" smtClean="0">
                <a:latin typeface="Arial" charset="0"/>
              </a:rPr>
              <a:t>9</a:t>
            </a:r>
            <a:r>
              <a:rPr lang="ru-RU" b="1" smtClean="0"/>
              <a:t> по 31 декабря 20</a:t>
            </a:r>
            <a:r>
              <a:rPr lang="ru-RU" b="1" smtClean="0">
                <a:latin typeface="Arial" charset="0"/>
              </a:rPr>
              <a:t>19</a:t>
            </a:r>
            <a:r>
              <a:rPr lang="ru-RU" b="1" smtClean="0"/>
              <a:t> г. </a:t>
            </a:r>
          </a:p>
          <a:p>
            <a:pPr algn="just" eaLnBrk="1" hangingPunct="1"/>
            <a:r>
              <a:rPr lang="ru-RU" b="1" smtClean="0"/>
              <a:t>В адрес УК «Альтаир» поступило следующее количество заявок от жильцов МКД расположенного по адресу: </a:t>
            </a:r>
            <a:r>
              <a:rPr lang="ru-RU" b="1" smtClean="0">
                <a:latin typeface="Arial" charset="0"/>
              </a:rPr>
              <a:t>Орджоникидзе, 8</a:t>
            </a:r>
            <a:r>
              <a:rPr lang="ru-RU" b="1" smtClean="0"/>
              <a:t>  </a:t>
            </a:r>
          </a:p>
          <a:p>
            <a:pPr eaLnBrk="1" hangingPunct="1">
              <a:buFont typeface="Wingdings 3" pitchFamily="18" charset="2"/>
              <a:buAutoNum type="arabicParenR"/>
            </a:pPr>
            <a:r>
              <a:rPr lang="ru-RU" smtClean="0"/>
              <a:t>Сантехнические – </a:t>
            </a:r>
            <a:r>
              <a:rPr lang="ru-RU" smtClean="0">
                <a:latin typeface="Arial" charset="0"/>
              </a:rPr>
              <a:t>31</a:t>
            </a:r>
          </a:p>
          <a:p>
            <a:pPr eaLnBrk="1" hangingPunct="1">
              <a:buFont typeface="Wingdings 3" pitchFamily="18" charset="2"/>
              <a:buAutoNum type="arabicParenR"/>
            </a:pPr>
            <a:r>
              <a:rPr lang="ru-RU" smtClean="0"/>
              <a:t>Электротехнические – </a:t>
            </a:r>
            <a:r>
              <a:rPr lang="ru-RU" smtClean="0">
                <a:latin typeface="Arial" charset="0"/>
              </a:rPr>
              <a:t>7</a:t>
            </a:r>
          </a:p>
          <a:p>
            <a:pPr eaLnBrk="1" hangingPunct="1">
              <a:buFont typeface="Wingdings 3" pitchFamily="18" charset="2"/>
              <a:buAutoNum type="arabicParenR"/>
            </a:pPr>
            <a:r>
              <a:rPr lang="ru-RU" smtClean="0"/>
              <a:t>Плотницкие работы –</a:t>
            </a:r>
            <a:r>
              <a:rPr lang="ru-RU" smtClean="0">
                <a:latin typeface="Arial" charset="0"/>
              </a:rPr>
              <a:t> 14</a:t>
            </a:r>
          </a:p>
          <a:p>
            <a:pPr eaLnBrk="1" hangingPunct="1">
              <a:buFont typeface="Wingdings 3" pitchFamily="18" charset="2"/>
              <a:buAutoNum type="arabicParenR"/>
            </a:pPr>
            <a:r>
              <a:rPr lang="ru-RU" smtClean="0"/>
              <a:t>Содержание дворовой территории – </a:t>
            </a:r>
            <a:r>
              <a:rPr lang="ru-RU" smtClean="0">
                <a:latin typeface="Arial" charset="0"/>
              </a:rPr>
              <a:t>4</a:t>
            </a:r>
          </a:p>
          <a:p>
            <a:pPr eaLnBrk="1" hangingPunct="1">
              <a:buFont typeface="Wingdings 3" pitchFamily="18" charset="2"/>
              <a:buAutoNum type="arabicParenR"/>
            </a:pPr>
            <a:r>
              <a:rPr lang="ru-RU" smtClean="0"/>
              <a:t>Уборка лестничных клеток – </a:t>
            </a:r>
            <a:r>
              <a:rPr lang="ru-RU" smtClean="0">
                <a:latin typeface="Arial" charset="0"/>
              </a:rPr>
              <a:t>8</a:t>
            </a:r>
          </a:p>
          <a:p>
            <a:pPr eaLnBrk="1" hangingPunct="1">
              <a:buFont typeface="Wingdings 3" pitchFamily="18" charset="2"/>
              <a:buAutoNum type="arabicParenR"/>
            </a:pPr>
            <a:r>
              <a:rPr lang="ru-RU" smtClean="0"/>
              <a:t>Благоустройство территории –</a:t>
            </a:r>
            <a:r>
              <a:rPr lang="ru-RU" smtClean="0">
                <a:latin typeface="Arial" charset="0"/>
              </a:rPr>
              <a:t> 3</a:t>
            </a:r>
          </a:p>
          <a:p>
            <a:pPr eaLnBrk="1" hangingPunct="1"/>
            <a:r>
              <a:rPr lang="ru-RU" smtClean="0">
                <a:latin typeface="Arial" charset="0"/>
              </a:rPr>
              <a:t>Всего: 67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2900" smtClean="0"/>
              <a:t>Отчет финансово-хозяйственной деятельности за 201</a:t>
            </a:r>
            <a:r>
              <a:rPr lang="ru-RU" sz="2900" smtClean="0">
                <a:latin typeface="Arial" charset="0"/>
              </a:rPr>
              <a:t>9 </a:t>
            </a:r>
            <a:r>
              <a:rPr lang="ru-RU" sz="2900" smtClean="0"/>
              <a:t>год </a:t>
            </a:r>
          </a:p>
        </p:txBody>
      </p:sp>
      <p:graphicFrame>
        <p:nvGraphicFramePr>
          <p:cNvPr id="15392" name="Group 32"/>
          <p:cNvGraphicFramePr>
            <a:graphicFrameLocks noGrp="1"/>
          </p:cNvGraphicFramePr>
          <p:nvPr/>
        </p:nvGraphicFramePr>
        <p:xfrm>
          <a:off x="642938" y="1428750"/>
          <a:ext cx="8286750" cy="5072063"/>
        </p:xfrm>
        <a:graphic>
          <a:graphicData uri="http://schemas.openxmlformats.org/drawingml/2006/table">
            <a:tbl>
              <a:tblPr/>
              <a:tblGrid>
                <a:gridCol w="1406525"/>
                <a:gridCol w="4178300"/>
                <a:gridCol w="2701925"/>
              </a:tblGrid>
              <a:tr h="1063625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Общая информация о начислении за услуги (работы) по содержанию и текущему ремонту</a:t>
                      </a:r>
                      <a:endParaRPr kumimoji="0" lang="ru-RU" sz="2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Жилищные услуги</a:t>
                      </a:r>
                      <a:r>
                        <a:rPr kumimoji="0" lang="ru-RU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19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ВСЕГО: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1 338 863, 01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719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 т.ч. 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з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а содержание дом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991 515, 45 руб.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719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 т.ч. 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з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а 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тех. обслуживание ОИ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347 347, 56 руб.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719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 т.ч. 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з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а управление домом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 руб.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735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Задолженность потребителей на начало периода по содержанию и текущему ремонту ОИ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381 428, 80 руб.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2900" smtClean="0"/>
              <a:t>Отчет финансово-хозяйственной деятельности за 201</a:t>
            </a:r>
            <a:r>
              <a:rPr lang="ru-RU" sz="2900" smtClean="0">
                <a:latin typeface="Arial" charset="0"/>
              </a:rPr>
              <a:t>9</a:t>
            </a:r>
            <a:r>
              <a:rPr lang="ru-RU" sz="2900" smtClean="0"/>
              <a:t> год </a:t>
            </a:r>
          </a:p>
        </p:txBody>
      </p:sp>
      <p:graphicFrame>
        <p:nvGraphicFramePr>
          <p:cNvPr id="16419" name="Group 35"/>
          <p:cNvGraphicFramePr>
            <a:graphicFrameLocks noGrp="1"/>
          </p:cNvGraphicFramePr>
          <p:nvPr/>
        </p:nvGraphicFramePr>
        <p:xfrm>
          <a:off x="468313" y="1196975"/>
          <a:ext cx="8429625" cy="5032375"/>
        </p:xfrm>
        <a:graphic>
          <a:graphicData uri="http://schemas.openxmlformats.org/drawingml/2006/table">
            <a:tbl>
              <a:tblPr/>
              <a:tblGrid>
                <a:gridCol w="1431925"/>
                <a:gridCol w="4187825"/>
                <a:gridCol w="2809875"/>
              </a:tblGrid>
              <a:tr h="935038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Получено денежных средств от собственников</a:t>
                      </a:r>
                      <a:endParaRPr kumimoji="0" lang="ru-RU" sz="2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По содержанию и тек. ремонту дома</a:t>
                      </a:r>
                      <a:r>
                        <a:rPr kumimoji="0" lang="ru-RU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42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ВСЕГО: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1 305 025, 16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830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В.т.ч. Денежных средств от собственников / нанимателей помещений (руб)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1 305 025, 16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830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В.т.ч. Целевых взносов от собственников / нанимателей помещений (руб)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 руб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542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В.т.ч. субсидий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542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В.т.ч. Прочие поступления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6.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Задолженность потребителей на конец периода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415 266, 65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2900" smtClean="0"/>
              <a:t>Отчет финансово-хозяйственной деятельности за 201</a:t>
            </a:r>
            <a:r>
              <a:rPr lang="ru-RU" sz="2900" smtClean="0">
                <a:latin typeface="Arial" charset="0"/>
              </a:rPr>
              <a:t>9</a:t>
            </a:r>
            <a:r>
              <a:rPr lang="ru-RU" sz="2900" smtClean="0"/>
              <a:t> год </a:t>
            </a:r>
          </a:p>
        </p:txBody>
      </p:sp>
      <p:graphicFrame>
        <p:nvGraphicFramePr>
          <p:cNvPr id="17450" name="Group 42"/>
          <p:cNvGraphicFramePr>
            <a:graphicFrameLocks noGrp="1"/>
          </p:cNvGraphicFramePr>
          <p:nvPr/>
        </p:nvGraphicFramePr>
        <p:xfrm>
          <a:off x="611188" y="1341438"/>
          <a:ext cx="8208962" cy="5153025"/>
        </p:xfrm>
        <a:graphic>
          <a:graphicData uri="http://schemas.openxmlformats.org/drawingml/2006/table">
            <a:tbl>
              <a:tblPr/>
              <a:tblGrid>
                <a:gridCol w="371475"/>
                <a:gridCol w="2581275"/>
                <a:gridCol w="2205037"/>
                <a:gridCol w="3051175"/>
              </a:tblGrid>
              <a:tr h="53975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Начислено  за 2019 год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По услугам ООО УК «Альтаир»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Оплачено за 2019 год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По услугам ООО УК «Альтаир»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774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Тех. обслуживание жилищного фонда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347 347, 56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233 617, 19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774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Тех. обслуживание электрооборудовани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45 813, 29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30 746, 84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338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Уборка двора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123 695, 94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83 481, 15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774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Уборка мест общего пользования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137 439, 83 руб.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93 158, 32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7747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ИТОГО: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654 296, 62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441 003, 50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774700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Процент собираемости за 2019 год составил: 67,4%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algn="ctr" eaLnBrk="1" hangingPunct="1"/>
            <a:r>
              <a:rPr lang="ru-RU" sz="2800" smtClean="0">
                <a:latin typeface="Arial" charset="0"/>
              </a:rPr>
              <a:t>Израсходовано средств по управлению и тех. обслуживанию дома</a:t>
            </a:r>
          </a:p>
        </p:txBody>
      </p:sp>
      <p:sp>
        <p:nvSpPr>
          <p:cNvPr id="18434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ru-RU" smtClean="0">
                <a:latin typeface="Arial" charset="0"/>
              </a:rPr>
              <a:t>Подготовка к отопительному сезону – 31 811 руб.</a:t>
            </a:r>
          </a:p>
          <a:p>
            <a:pPr eaLnBrk="1" hangingPunct="1"/>
            <a:r>
              <a:rPr lang="ru-RU" smtClean="0">
                <a:latin typeface="Arial" charset="0"/>
              </a:rPr>
              <a:t>Сан. технические материалы – 27 000 руб.</a:t>
            </a:r>
          </a:p>
          <a:p>
            <a:pPr eaLnBrk="1" hangingPunct="1"/>
            <a:r>
              <a:rPr lang="ru-RU" smtClean="0">
                <a:latin typeface="Arial" charset="0"/>
              </a:rPr>
              <a:t>Электротехнические материалы – 9 286 руб.</a:t>
            </a:r>
          </a:p>
          <a:p>
            <a:pPr eaLnBrk="1" hangingPunct="1"/>
            <a:r>
              <a:rPr lang="ru-RU" smtClean="0">
                <a:latin typeface="Arial" charset="0"/>
              </a:rPr>
              <a:t>Сброс и вывоз снега – 11 000 руб.</a:t>
            </a:r>
          </a:p>
          <a:p>
            <a:pPr eaLnBrk="1" hangingPunct="1"/>
            <a:r>
              <a:rPr lang="ru-RU" smtClean="0">
                <a:latin typeface="Arial" charset="0"/>
              </a:rPr>
              <a:t>Высадка цветов – 1608 руб.</a:t>
            </a:r>
          </a:p>
          <a:p>
            <a:pPr eaLnBrk="1" hangingPunct="1"/>
            <a:r>
              <a:rPr lang="ru-RU" smtClean="0">
                <a:latin typeface="Arial" charset="0"/>
              </a:rPr>
              <a:t>Анализ снега –2 425 руб.</a:t>
            </a:r>
          </a:p>
          <a:p>
            <a:pPr eaLnBrk="1" hangingPunct="1"/>
            <a:r>
              <a:rPr lang="ru-RU" smtClean="0">
                <a:latin typeface="Arial" charset="0"/>
              </a:rPr>
              <a:t>Замена дверей – 117 880 руб.</a:t>
            </a:r>
          </a:p>
          <a:p>
            <a:pPr eaLnBrk="1" hangingPunct="1"/>
            <a:r>
              <a:rPr lang="ru-RU" smtClean="0">
                <a:latin typeface="Arial" charset="0"/>
              </a:rPr>
              <a:t>Ремонт фасада – 12 500 руб.</a:t>
            </a:r>
          </a:p>
          <a:p>
            <a:pPr eaLnBrk="1" hangingPunct="1"/>
            <a:r>
              <a:rPr lang="ru-RU" smtClean="0">
                <a:latin typeface="Arial" charset="0"/>
              </a:rPr>
              <a:t>Завоз песка – 5 000 руб.</a:t>
            </a:r>
          </a:p>
          <a:p>
            <a:pPr eaLnBrk="1" hangingPunct="1"/>
            <a:endParaRPr lang="ru-RU" smtClean="0">
              <a:latin typeface="Arial" charset="0"/>
            </a:endParaRPr>
          </a:p>
          <a:p>
            <a:pPr eaLnBrk="1" hangingPunct="1"/>
            <a:endParaRPr lang="ru-RU" smtClean="0">
              <a:latin typeface="Arial" charset="0"/>
            </a:endParaRPr>
          </a:p>
          <a:p>
            <a:pPr eaLnBrk="1" hangingPunct="1"/>
            <a:endParaRPr lang="ru-RU" smtClean="0">
              <a:latin typeface="Arial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algn="ctr" eaLnBrk="1" hangingPunct="1"/>
            <a:r>
              <a:rPr lang="ru-RU" sz="2800" smtClean="0">
                <a:latin typeface="Arial" charset="0"/>
              </a:rPr>
              <a:t>Израсходовано средств по управлению и тех. обслуживанию дома</a:t>
            </a:r>
          </a:p>
        </p:txBody>
      </p:sp>
      <p:sp>
        <p:nvSpPr>
          <p:cNvPr id="19458" name="Rectangle 3"/>
          <p:cNvSpPr>
            <a:spLocks noGrp="1"/>
          </p:cNvSpPr>
          <p:nvPr>
            <p:ph type="body" idx="4294967295"/>
          </p:nvPr>
        </p:nvSpPr>
        <p:spPr>
          <a:xfrm>
            <a:off x="468313" y="1196975"/>
            <a:ext cx="8229600" cy="4910138"/>
          </a:xfrm>
        </p:spPr>
        <p:txBody>
          <a:bodyPr/>
          <a:lstStyle/>
          <a:p>
            <a:pPr eaLnBrk="1" hangingPunct="1"/>
            <a:r>
              <a:rPr lang="ru-RU" sz="2200" smtClean="0">
                <a:latin typeface="Arial" charset="0"/>
              </a:rPr>
              <a:t>Ведение сайта и ЭЦП на ГИС ЖКХ – 7 301 руб.</a:t>
            </a:r>
          </a:p>
          <a:p>
            <a:pPr eaLnBrk="1" hangingPunct="1"/>
            <a:r>
              <a:rPr lang="ru-RU" sz="2200" smtClean="0">
                <a:latin typeface="Arial" charset="0"/>
              </a:rPr>
              <a:t>Полиграфические и почтовые расходы – 13 184 руб.</a:t>
            </a:r>
          </a:p>
          <a:p>
            <a:pPr eaLnBrk="1" hangingPunct="1"/>
            <a:r>
              <a:rPr lang="ru-RU" sz="2200" smtClean="0">
                <a:latin typeface="Arial" charset="0"/>
              </a:rPr>
              <a:t>Канцелярские товары – 4 093 руб.</a:t>
            </a:r>
          </a:p>
          <a:p>
            <a:pPr eaLnBrk="1" hangingPunct="1"/>
            <a:r>
              <a:rPr lang="ru-RU" sz="2200" smtClean="0">
                <a:latin typeface="Arial" charset="0"/>
              </a:rPr>
              <a:t>Банковское обслуживание – 16 898 руб.</a:t>
            </a:r>
          </a:p>
          <a:p>
            <a:pPr eaLnBrk="1" hangingPunct="1"/>
            <a:r>
              <a:rPr lang="ru-RU" sz="2200" smtClean="0">
                <a:latin typeface="Arial" charset="0"/>
              </a:rPr>
              <a:t>Обслуживание и содержание оргтехники – 3 338 руб.</a:t>
            </a:r>
          </a:p>
          <a:p>
            <a:pPr eaLnBrk="1" hangingPunct="1"/>
            <a:r>
              <a:rPr lang="ru-RU" sz="2200" smtClean="0">
                <a:latin typeface="Arial" charset="0"/>
              </a:rPr>
              <a:t>Госпошлина, нотариус – 18 692 руб.</a:t>
            </a:r>
          </a:p>
          <a:p>
            <a:pPr eaLnBrk="1" hangingPunct="1"/>
            <a:r>
              <a:rPr lang="ru-RU" sz="2200" smtClean="0">
                <a:latin typeface="Arial" charset="0"/>
              </a:rPr>
              <a:t>Инвентарь, спецодежда – 3 200 руб.</a:t>
            </a:r>
          </a:p>
          <a:p>
            <a:pPr eaLnBrk="1" hangingPunct="1"/>
            <a:r>
              <a:rPr lang="ru-RU" sz="2200" smtClean="0">
                <a:latin typeface="Arial" charset="0"/>
              </a:rPr>
              <a:t>Транспортные расходы – 13 518 руб.</a:t>
            </a:r>
          </a:p>
          <a:p>
            <a:pPr eaLnBrk="1" hangingPunct="1"/>
            <a:r>
              <a:rPr lang="ru-RU" sz="2200" smtClean="0">
                <a:latin typeface="Arial" charset="0"/>
              </a:rPr>
              <a:t>Бытовая химия – 4 600 руб.</a:t>
            </a:r>
          </a:p>
          <a:p>
            <a:pPr eaLnBrk="1" hangingPunct="1"/>
            <a:r>
              <a:rPr lang="ru-RU" sz="2200" smtClean="0">
                <a:latin typeface="Arial" charset="0"/>
              </a:rPr>
              <a:t>Услуги связи интернет – 9 022 руб.</a:t>
            </a:r>
          </a:p>
          <a:p>
            <a:pPr eaLnBrk="1" hangingPunct="1"/>
            <a:r>
              <a:rPr lang="ru-RU" sz="2200" smtClean="0">
                <a:latin typeface="Arial" charset="0"/>
              </a:rPr>
              <a:t>Накладные расходы – 819 600 руб.</a:t>
            </a:r>
          </a:p>
          <a:p>
            <a:pPr eaLnBrk="1" hangingPunct="1"/>
            <a:endParaRPr lang="ru-RU" sz="2200" smtClean="0">
              <a:latin typeface="Arial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Заголовок 1"/>
          <p:cNvSpPr>
            <a:spLocks noGrp="1"/>
          </p:cNvSpPr>
          <p:nvPr>
            <p:ph type="title"/>
          </p:nvPr>
        </p:nvSpPr>
        <p:spPr>
          <a:xfrm>
            <a:off x="250825" y="115888"/>
            <a:ext cx="8447088" cy="1058862"/>
          </a:xfrm>
        </p:spPr>
        <p:txBody>
          <a:bodyPr/>
          <a:lstStyle/>
          <a:p>
            <a:pPr algn="ctr" eaLnBrk="1" hangingPunct="1"/>
            <a:r>
              <a:rPr lang="ru-RU" sz="2900" smtClean="0"/>
              <a:t>Отчет финансово-хозяйственной деятельности за 201</a:t>
            </a:r>
            <a:r>
              <a:rPr lang="ru-RU" sz="2900" smtClean="0">
                <a:latin typeface="Arial" charset="0"/>
              </a:rPr>
              <a:t>9</a:t>
            </a:r>
            <a:r>
              <a:rPr lang="ru-RU" sz="2900" smtClean="0"/>
              <a:t> год</a:t>
            </a:r>
            <a:r>
              <a:rPr lang="ru-RU" sz="2900" smtClean="0">
                <a:latin typeface="Arial" charset="0"/>
              </a:rPr>
              <a:t> </a:t>
            </a:r>
            <a:r>
              <a:rPr lang="ru-RU" sz="2900" smtClean="0"/>
              <a:t> по коммунальным услугам</a:t>
            </a:r>
          </a:p>
        </p:txBody>
      </p:sp>
      <p:graphicFrame>
        <p:nvGraphicFramePr>
          <p:cNvPr id="20533" name="Group 53"/>
          <p:cNvGraphicFramePr>
            <a:graphicFrameLocks noGrp="1"/>
          </p:cNvGraphicFramePr>
          <p:nvPr/>
        </p:nvGraphicFramePr>
        <p:xfrm>
          <a:off x="250825" y="1268413"/>
          <a:ext cx="8713788" cy="5454650"/>
        </p:xfrm>
        <a:graphic>
          <a:graphicData uri="http://schemas.openxmlformats.org/drawingml/2006/table">
            <a:tbl>
              <a:tblPr/>
              <a:tblGrid>
                <a:gridCol w="2017713"/>
                <a:gridCol w="2087562"/>
                <a:gridCol w="1800225"/>
                <a:gridCol w="1439863"/>
                <a:gridCol w="1368425"/>
              </a:tblGrid>
              <a:tr h="8651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Наименование услуги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Начислено потребителем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Объем потребления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Оплачено потребителями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Задолженность потребителей руб.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93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Водоотведение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116 001, 68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121 337, 00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73 838, 55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42 163, 13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24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ГВС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55 559, 08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133 273, 80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42 397, 72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13 161, 36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08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Отопление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990 488, 28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699 637, 10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704 253, 78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286 234, 50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12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ХВС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145 644, 43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280 430, 00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95 627, 02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50 017, 41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12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Электроснабжение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241 843, 26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417 565, 00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187 885, 40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53 957, 86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12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Газ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endParaRPr lang="ru-RU" smtClean="0"/>
          </a:p>
        </p:txBody>
      </p:sp>
      <p:graphicFrame>
        <p:nvGraphicFramePr>
          <p:cNvPr id="28731" name="Group 59"/>
          <p:cNvGraphicFramePr>
            <a:graphicFrameLocks noGrp="1"/>
          </p:cNvGraphicFramePr>
          <p:nvPr>
            <p:ph type="body" idx="4294967295"/>
          </p:nvPr>
        </p:nvGraphicFramePr>
        <p:xfrm>
          <a:off x="457200" y="1219200"/>
          <a:ext cx="8229600" cy="4910138"/>
        </p:xfrm>
        <a:graphic>
          <a:graphicData uri="http://schemas.openxmlformats.org/drawingml/2006/table">
            <a:tbl>
              <a:tblPr/>
              <a:tblGrid>
                <a:gridCol w="1028700"/>
                <a:gridCol w="3086100"/>
                <a:gridCol w="2057400"/>
                <a:gridCol w="2057400"/>
              </a:tblGrid>
              <a:tr h="817563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2. Общая информация по предоставленным услугам: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046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Задолженность потребителей на начало периода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513 794, 84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Руб.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2046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Задолженность потребителей на конец периода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172 652, 57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Руб.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чальная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Начальная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Начальная">
    <a:dk1>
      <a:sysClr val="windowText" lastClr="000000"/>
    </a:dk1>
    <a:lt1>
      <a:sysClr val="window" lastClr="FFFFFF"/>
    </a:lt1>
    <a:dk2>
      <a:srgbClr val="464653"/>
    </a:dk2>
    <a:lt2>
      <a:srgbClr val="DDE9EC"/>
    </a:lt2>
    <a:accent1>
      <a:srgbClr val="727CA3"/>
    </a:accent1>
    <a:accent2>
      <a:srgbClr val="9FB8CD"/>
    </a:accent2>
    <a:accent3>
      <a:srgbClr val="D2DA7A"/>
    </a:accent3>
    <a:accent4>
      <a:srgbClr val="FADA7A"/>
    </a:accent4>
    <a:accent5>
      <a:srgbClr val="B88472"/>
    </a:accent5>
    <a:accent6>
      <a:srgbClr val="8E736A"/>
    </a:accent6>
    <a:hlink>
      <a:srgbClr val="B292CA"/>
    </a:hlink>
    <a:folHlink>
      <a:srgbClr val="6B5680"/>
    </a:folHlink>
  </a:clrScheme>
</a:themeOverride>
</file>

<file path=ppt/theme/themeOverride2.xml><?xml version="1.0" encoding="utf-8"?>
<a:themeOverride xmlns:a="http://schemas.openxmlformats.org/drawingml/2006/main">
  <a:clrScheme name="Начальная">
    <a:dk1>
      <a:sysClr val="windowText" lastClr="000000"/>
    </a:dk1>
    <a:lt1>
      <a:sysClr val="window" lastClr="FFFFFF"/>
    </a:lt1>
    <a:dk2>
      <a:srgbClr val="464653"/>
    </a:dk2>
    <a:lt2>
      <a:srgbClr val="DDE9EC"/>
    </a:lt2>
    <a:accent1>
      <a:srgbClr val="727CA3"/>
    </a:accent1>
    <a:accent2>
      <a:srgbClr val="9FB8CD"/>
    </a:accent2>
    <a:accent3>
      <a:srgbClr val="D2DA7A"/>
    </a:accent3>
    <a:accent4>
      <a:srgbClr val="FADA7A"/>
    </a:accent4>
    <a:accent5>
      <a:srgbClr val="B88472"/>
    </a:accent5>
    <a:accent6>
      <a:srgbClr val="8E736A"/>
    </a:accent6>
    <a:hlink>
      <a:srgbClr val="B292CA"/>
    </a:hlink>
    <a:folHlink>
      <a:srgbClr val="6B56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1914</TotalTime>
  <Words>554</Words>
  <Application>Microsoft Office PowerPoint</Application>
  <PresentationFormat>Экран (4:3)</PresentationFormat>
  <Paragraphs>146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Шаблон оформления</vt:lpstr>
      </vt:variant>
      <vt:variant>
        <vt:i4>8</vt:i4>
      </vt:variant>
      <vt:variant>
        <vt:lpstr>Заголовки слайдов</vt:lpstr>
      </vt:variant>
      <vt:variant>
        <vt:i4>9</vt:i4>
      </vt:variant>
    </vt:vector>
  </HeadingPairs>
  <TitlesOfParts>
    <vt:vector size="24" baseType="lpstr">
      <vt:lpstr>Arial</vt:lpstr>
      <vt:lpstr>Cambria</vt:lpstr>
      <vt:lpstr>Calibri</vt:lpstr>
      <vt:lpstr>Wingdings 3</vt:lpstr>
      <vt:lpstr>Wingdings</vt:lpstr>
      <vt:lpstr>Gill Sans MT</vt:lpstr>
      <vt:lpstr>Times New Roman</vt:lpstr>
      <vt:lpstr>Начальная</vt:lpstr>
      <vt:lpstr>Начальная</vt:lpstr>
      <vt:lpstr>Начальная</vt:lpstr>
      <vt:lpstr>Начальная</vt:lpstr>
      <vt:lpstr>Начальная</vt:lpstr>
      <vt:lpstr>Начальная</vt:lpstr>
      <vt:lpstr>Начальная</vt:lpstr>
      <vt:lpstr>Начальная</vt:lpstr>
      <vt:lpstr>ОТЧЕТ ДЕЯТЕЛЬНОСТИ  ООО УК «АЛЬТАИР»  за 2019 год </vt:lpstr>
      <vt:lpstr>Отчет деятельности службы АДС за 2019 год</vt:lpstr>
      <vt:lpstr>Отчет финансово-хозяйственной деятельности за 2019 год </vt:lpstr>
      <vt:lpstr>Отчет финансово-хозяйственной деятельности за 2019 год </vt:lpstr>
      <vt:lpstr>Отчет финансово-хозяйственной деятельности за 2019 год </vt:lpstr>
      <vt:lpstr>Израсходовано средств по управлению и тех. обслуживанию дома</vt:lpstr>
      <vt:lpstr>Израсходовано средств по управлению и тех. обслуживанию дома</vt:lpstr>
      <vt:lpstr>Отчет финансово-хозяйственной деятельности за 2019 год  по коммунальным услугам</vt:lpstr>
      <vt:lpstr>Слайд 9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ОТЧЕТ ДЕЯТЕЛЬНОСТИ  ООО УК «АЛЬТАИР»  за 2015 год</dc:title>
  <dc:creator>Админ</dc:creator>
  <cp:lastModifiedBy>1</cp:lastModifiedBy>
  <cp:revision>48</cp:revision>
  <dcterms:created xsi:type="dcterms:W3CDTF">2016-01-25T01:57:25Z</dcterms:created>
  <dcterms:modified xsi:type="dcterms:W3CDTF">2020-04-21T08:46:58Z</dcterms:modified>
</cp:coreProperties>
</file>