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64" r:id="rId4"/>
    <p:sldId id="265" r:id="rId5"/>
    <p:sldId id="266" r:id="rId6"/>
    <p:sldId id="268" r:id="rId7"/>
    <p:sldId id="269" r:id="rId8"/>
    <p:sldId id="267" r:id="rId9"/>
    <p:sldId id="270" r:id="rId10"/>
  </p:sldIdLst>
  <p:sldSz cx="9144000" cy="6858000" type="screen4x3"/>
  <p:notesSz cx="6797675" cy="9926638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09" autoAdjust="0"/>
    <p:restoredTop sz="94660"/>
  </p:normalViewPr>
  <p:slideViewPr>
    <p:cSldViewPr>
      <p:cViewPr varScale="1">
        <p:scale>
          <a:sx n="87" d="100"/>
          <a:sy n="87" d="100"/>
        </p:scale>
        <p:origin x="-138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20"/>
          <p:cNvSpPr/>
          <p:nvPr/>
        </p:nvSpPr>
        <p:spPr>
          <a:xfrm>
            <a:off x="904875" y="3648075"/>
            <a:ext cx="7315200" cy="127952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Прямоугольник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ик 21"/>
          <p:cNvSpPr/>
          <p:nvPr/>
        </p:nvSpPr>
        <p:spPr>
          <a:xfrm>
            <a:off x="904875" y="3648075"/>
            <a:ext cx="228600" cy="1279525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Прямоугольник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10" name="Дата 27"/>
          <p:cNvSpPr>
            <a:spLocks noGrp="1"/>
          </p:cNvSpPr>
          <p:nvPr>
            <p:ph type="dt" sz="half" idx="10"/>
          </p:nvPr>
        </p:nvSpPr>
        <p:spPr>
          <a:xfrm>
            <a:off x="6400800" y="6354763"/>
            <a:ext cx="2286000" cy="366712"/>
          </a:xfrm>
        </p:spPr>
        <p:txBody>
          <a:bodyPr/>
          <a:lstStyle>
            <a:lvl1pPr>
              <a:defRPr sz="1400"/>
            </a:lvl1pPr>
          </a:lstStyle>
          <a:p>
            <a:pPr>
              <a:defRPr/>
            </a:pPr>
            <a:fld id="{1E19FE94-B34F-46A6-AF39-C83BA4A6969C}" type="datetimeFigureOut">
              <a:rPr lang="ru-RU"/>
              <a:pPr>
                <a:defRPr/>
              </a:pPr>
              <a:t>06.05.2020</a:t>
            </a:fld>
            <a:endParaRPr lang="ru-RU"/>
          </a:p>
        </p:txBody>
      </p:sp>
      <p:sp>
        <p:nvSpPr>
          <p:cNvPr id="11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898775" y="6354763"/>
            <a:ext cx="3475038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2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1216025" y="6354763"/>
            <a:ext cx="1219200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5447AD-4CC1-4F5A-9E1A-3B9E35D9869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ACDC8E-E927-4C72-842C-DF253DAAB688}" type="datetimeFigureOut">
              <a:rPr lang="ru-RU"/>
              <a:pPr>
                <a:defRPr/>
              </a:pPr>
              <a:t>06.05.2020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04A963-020B-482C-9FF6-F6C0ECE745B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ая соединительная линия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5" name="Равнобедренный треугольник 7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ая соединительная линия 8"/>
          <p:cNvSpPr>
            <a:spLocks noChangeShapeType="1"/>
          </p:cNvSpPr>
          <p:nvPr/>
        </p:nvSpPr>
        <p:spPr bwMode="auto">
          <a:xfrm rot="5400000">
            <a:off x="3630612" y="3201988"/>
            <a:ext cx="5851525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5AA88A-0CEA-4D9F-B217-DBC1B0B1E509}" type="datetimeFigureOut">
              <a:rPr lang="ru-RU"/>
              <a:pPr>
                <a:defRPr/>
              </a:pPr>
              <a:t>06.05.2020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BD8162-712E-4904-A085-EAFADE149DD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0838F5-F99A-43AD-8B45-E4F401EEB581}" type="datetimeFigureOut">
              <a:rPr lang="ru-RU"/>
              <a:pPr>
                <a:defRPr/>
              </a:pPr>
              <a:t>06.05.2020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F46A1A-0E08-44C1-A698-9311291D546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6"/>
          <p:cNvSpPr/>
          <p:nvPr/>
        </p:nvSpPr>
        <p:spPr>
          <a:xfrm>
            <a:off x="914400" y="2819400"/>
            <a:ext cx="7315200" cy="127952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Прямоугольник 7"/>
          <p:cNvSpPr/>
          <p:nvPr/>
        </p:nvSpPr>
        <p:spPr>
          <a:xfrm>
            <a:off x="914400" y="2819400"/>
            <a:ext cx="228600" cy="1279525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/>
          <a:lstStyle>
            <a:lvl1pPr algn="r">
              <a:buNone/>
              <a:defRPr sz="3200" b="0" cap="none" baseline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>
          <a:xfrm>
            <a:off x="6400800" y="6354763"/>
            <a:ext cx="2286000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E4A2B9-0DE6-41A8-8925-2B64255F68D6}" type="datetimeFigureOut">
              <a:rPr lang="ru-RU"/>
              <a:pPr>
                <a:defRPr/>
              </a:pPr>
              <a:t>06.05.2020</a:t>
            </a:fld>
            <a:endParaRPr lang="ru-RU"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898775" y="6354763"/>
            <a:ext cx="3475038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069975" y="6354763"/>
            <a:ext cx="1520825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B52DCB-D976-4390-814A-7FB115FB721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89745A-F252-4D95-9261-5A786E2814B0}" type="datetimeFigureOut">
              <a:rPr lang="ru-RU"/>
              <a:pPr>
                <a:defRPr/>
              </a:pPr>
              <a:t>06.05.2020</a:t>
            </a:fld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C142DC-26CB-4112-9843-0154EF5CB18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anchor="b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D5C4EE-DC46-4614-BA04-DC55ABD6FE51}" type="datetimeFigureOut">
              <a:rPr lang="ru-RU"/>
              <a:pPr>
                <a:defRPr/>
              </a:pPr>
              <a:t>06.05.2020</a:t>
            </a:fld>
            <a:endParaRPr lang="ru-RU"/>
          </a:p>
        </p:txBody>
      </p:sp>
      <p:sp>
        <p:nvSpPr>
          <p:cNvPr id="8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C5974B-B353-4E66-B4F3-B5A7F6C3E3D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Равнобедренный треугольник 5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37F07F-2947-4F54-9E5E-E139C3617402}" type="datetimeFigureOut">
              <a:rPr lang="ru-RU"/>
              <a:pPr>
                <a:defRPr/>
              </a:pPr>
              <a:t>06.05.2020</a:t>
            </a:fld>
            <a:endParaRPr lang="ru-RU"/>
          </a:p>
        </p:txBody>
      </p:sp>
      <p:sp>
        <p:nvSpPr>
          <p:cNvPr id="5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F61BF2-3FCA-4CA5-A01C-A9B7540E22D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ая соединительная линия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3" name="Равнобедренный треугольник 5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AB1983-4B39-4DE8-B2C9-CAC8AD734FEB}" type="datetimeFigureOut">
              <a:rPr lang="ru-RU"/>
              <a:pPr>
                <a:defRPr/>
              </a:pPr>
              <a:t>06.05.2020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D9C454-8436-4623-81C7-BD03935DF1D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ая соединительная линия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Прямая соединительная линия 9"/>
          <p:cNvSpPr>
            <a:spLocks noChangeShapeType="1"/>
          </p:cNvSpPr>
          <p:nvPr/>
        </p:nvSpPr>
        <p:spPr bwMode="auto">
          <a:xfrm rot="5400000">
            <a:off x="3160712" y="3324226"/>
            <a:ext cx="6035675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7" name="Равнобедренный треугольник 8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Содержимое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8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D027B2-CA8D-405B-9B5B-56119CFBBEAF}" type="datetimeFigureOut">
              <a:rPr lang="ru-RU"/>
              <a:pPr>
                <a:defRPr/>
              </a:pPr>
              <a:t>06.05.2020</a:t>
            </a:fld>
            <a:endParaRPr lang="ru-RU"/>
          </a:p>
        </p:txBody>
      </p:sp>
      <p:sp>
        <p:nvSpPr>
          <p:cNvPr id="9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B7B2A6-6494-46DF-85E9-DF974F59CF1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ая соединительная линия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Равнобедренный треугольник 8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Прямоугольник 9"/>
          <p:cNvSpPr/>
          <p:nvPr/>
        </p:nvSpPr>
        <p:spPr>
          <a:xfrm>
            <a:off x="457200" y="500063"/>
            <a:ext cx="182563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D8FBB5-5365-4475-A002-6654D51C4AF2}" type="datetimeFigureOut">
              <a:rPr lang="ru-RU"/>
              <a:pPr>
                <a:defRPr/>
              </a:pPr>
              <a:t>06.05.2020</a:t>
            </a:fld>
            <a:endParaRPr lang="ru-RU"/>
          </a:p>
        </p:txBody>
      </p:sp>
      <p:sp>
        <p:nvSpPr>
          <p:cNvPr id="9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A18236-0D34-44BE-80DF-7BC55562EFA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21"/>
          <p:cNvSpPr>
            <a:spLocks noGrp="1"/>
          </p:cNvSpPr>
          <p:nvPr>
            <p:ph type="title"/>
          </p:nvPr>
        </p:nvSpPr>
        <p:spPr bwMode="auto">
          <a:xfrm>
            <a:off x="457200" y="152400"/>
            <a:ext cx="8229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027" name="Текст 12"/>
          <p:cNvSpPr>
            <a:spLocks noGrp="1"/>
          </p:cNvSpPr>
          <p:nvPr>
            <p:ph type="body" idx="1"/>
          </p:nvPr>
        </p:nvSpPr>
        <p:spPr bwMode="auto">
          <a:xfrm>
            <a:off x="457200" y="1219200"/>
            <a:ext cx="8229600" cy="4910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175" cy="3651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6B19C5A-DFA7-4DFB-A103-14710061EEA1}" type="datetimeFigureOut">
              <a:rPr lang="ru-RU"/>
              <a:pPr>
                <a:defRPr/>
              </a:pPr>
              <a:t>06.05.2020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2898775" y="6356350"/>
            <a:ext cx="3505200" cy="3651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612775" y="6356350"/>
            <a:ext cx="1981200" cy="3651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0675D18-56D7-4BD9-B479-9C849E3B372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28" name="Прямая соединительная линия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9" name="Прямая соединительная линия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" name="Равнобедренный треугольник 9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1" r:id="rId2"/>
    <p:sldLayoutId id="2147483673" r:id="rId3"/>
    <p:sldLayoutId id="2147483670" r:id="rId4"/>
    <p:sldLayoutId id="2147483669" r:id="rId5"/>
    <p:sldLayoutId id="2147483674" r:id="rId6"/>
    <p:sldLayoutId id="2147483675" r:id="rId7"/>
    <p:sldLayoutId id="2147483676" r:id="rId8"/>
    <p:sldLayoutId id="2147483677" r:id="rId9"/>
    <p:sldLayoutId id="2147483668" r:id="rId10"/>
    <p:sldLayoutId id="2147483678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mbria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mbria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mbria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mbria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mbria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mbria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mbria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mbria" pitchFamily="18" charset="0"/>
        </a:defRPr>
      </a:lvl9pPr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76000"/>
        <a:buFont typeface="Wingdings 3" pitchFamily="18" charset="2"/>
        <a:buChar char="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eaLnBrk="0" fontAlgn="base" hangingPunct="0">
        <a:spcBef>
          <a:spcPts val="500"/>
        </a:spcBef>
        <a:spcAft>
          <a:spcPct val="0"/>
        </a:spcAft>
        <a:buClr>
          <a:schemeClr val="accent2"/>
        </a:buClr>
        <a:buSzPct val="76000"/>
        <a:buFont typeface="Wingdings 3" pitchFamily="18" charset="2"/>
        <a:buChar char=""/>
        <a:defRPr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ts val="500"/>
        </a:spcBef>
        <a:spcAft>
          <a:spcPct val="0"/>
        </a:spcAft>
        <a:buClr>
          <a:srgbClr val="BCBCBC"/>
        </a:buClr>
        <a:buSzPct val="76000"/>
        <a:buFont typeface="Wingdings 3" pitchFamily="18" charset="2"/>
        <a:buChar char="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ts val="400"/>
        </a:spcBef>
        <a:spcAft>
          <a:spcPct val="0"/>
        </a:spcAft>
        <a:buClr>
          <a:srgbClr val="8BA2B4"/>
        </a:buClr>
        <a:buSzPct val="70000"/>
        <a:buFont typeface="Wingdings" pitchFamily="2" charset="2"/>
        <a:buChar char="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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Заголовок 1"/>
          <p:cNvSpPr>
            <a:spLocks noGrp="1"/>
          </p:cNvSpPr>
          <p:nvPr>
            <p:ph type="ctrTitle"/>
          </p:nvPr>
        </p:nvSpPr>
        <p:spPr>
          <a:xfrm>
            <a:off x="1219200" y="3643313"/>
            <a:ext cx="6924675" cy="1233487"/>
          </a:xfrm>
        </p:spPr>
        <p:txBody>
          <a:bodyPr/>
          <a:lstStyle/>
          <a:p>
            <a:pPr eaLnBrk="1" hangingPunct="1"/>
            <a:r>
              <a:rPr lang="ru-RU" sz="2300" smtClean="0"/>
              <a:t>ОТЧЕТ ДЕЯТЕЛЬНОСТИ </a:t>
            </a:r>
            <a:br>
              <a:rPr lang="ru-RU" sz="2300" smtClean="0"/>
            </a:br>
            <a:r>
              <a:rPr lang="ru-RU" sz="2300" smtClean="0"/>
              <a:t>ООО УК «АЛЬТАИР» </a:t>
            </a:r>
            <a:br>
              <a:rPr lang="ru-RU" sz="2300" smtClean="0"/>
            </a:br>
            <a:r>
              <a:rPr lang="ru-RU" sz="2300" smtClean="0"/>
              <a:t>за 201</a:t>
            </a:r>
            <a:r>
              <a:rPr lang="ru-RU" sz="2300" smtClean="0">
                <a:latin typeface="Arial" charset="0"/>
              </a:rPr>
              <a:t>9</a:t>
            </a:r>
            <a:r>
              <a:rPr lang="ru-RU" sz="2300" smtClean="0"/>
              <a:t> год 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87450" y="5157788"/>
            <a:ext cx="6858000" cy="533400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ru-RU" sz="2400" smtClean="0"/>
              <a:t>МКД: </a:t>
            </a:r>
            <a:r>
              <a:rPr lang="ru-RU" sz="2400" smtClean="0">
                <a:latin typeface="Arial" charset="0"/>
              </a:rPr>
              <a:t>Халтурина, 14/1</a:t>
            </a:r>
            <a:endParaRPr lang="ru-RU" smtClean="0"/>
          </a:p>
        </p:txBody>
      </p:sp>
      <p:sp>
        <p:nvSpPr>
          <p:cNvPr id="13315" name="TextBox 3"/>
          <p:cNvSpPr txBox="1">
            <a:spLocks noChangeArrowheads="1"/>
          </p:cNvSpPr>
          <p:nvPr/>
        </p:nvSpPr>
        <p:spPr bwMode="auto">
          <a:xfrm>
            <a:off x="6011863" y="188913"/>
            <a:ext cx="3168650" cy="942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400">
                <a:latin typeface="Times New Roman" pitchFamily="18" charset="0"/>
                <a:cs typeface="Times New Roman" pitchFamily="18" charset="0"/>
              </a:rPr>
              <a:t>УТВЕРЖДАЮ: Соломонов С.А.</a:t>
            </a:r>
          </a:p>
          <a:p>
            <a:r>
              <a:rPr lang="ru-RU" sz="1400">
                <a:latin typeface="Times New Roman" pitchFamily="18" charset="0"/>
                <a:cs typeface="Times New Roman" pitchFamily="18" charset="0"/>
              </a:rPr>
              <a:t>Генеральный директор </a:t>
            </a:r>
          </a:p>
          <a:p>
            <a:r>
              <a:rPr lang="ru-RU" sz="1400">
                <a:latin typeface="Times New Roman" pitchFamily="18" charset="0"/>
                <a:cs typeface="Times New Roman" pitchFamily="18" charset="0"/>
              </a:rPr>
              <a:t>ООО УК «Альтаир»</a:t>
            </a:r>
          </a:p>
          <a:p>
            <a:r>
              <a:rPr lang="ru-RU" sz="1400">
                <a:latin typeface="Times New Roman" pitchFamily="18" charset="0"/>
                <a:cs typeface="Times New Roman" pitchFamily="18" charset="0"/>
              </a:rPr>
              <a:t>« 30 »_апреля_2020 г. 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sz="2900" b="1" smtClean="0"/>
              <a:t>Отчет деятельности службы АДС за 201</a:t>
            </a:r>
            <a:r>
              <a:rPr lang="ru-RU" sz="2900" b="1" smtClean="0">
                <a:latin typeface="Arial" charset="0"/>
              </a:rPr>
              <a:t>9</a:t>
            </a:r>
            <a:r>
              <a:rPr lang="ru-RU" sz="2900" b="1" smtClean="0"/>
              <a:t> год</a:t>
            </a:r>
          </a:p>
        </p:txBody>
      </p:sp>
      <p:sp>
        <p:nvSpPr>
          <p:cNvPr id="14338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 algn="just" eaLnBrk="1" hangingPunct="1"/>
            <a:r>
              <a:rPr lang="ru-RU" b="1" smtClean="0"/>
              <a:t>В период с 01 января 201</a:t>
            </a:r>
            <a:r>
              <a:rPr lang="ru-RU" b="1" smtClean="0">
                <a:latin typeface="Arial" charset="0"/>
              </a:rPr>
              <a:t>9</a:t>
            </a:r>
            <a:r>
              <a:rPr lang="ru-RU" b="1" smtClean="0"/>
              <a:t> по 31 декабря 20</a:t>
            </a:r>
            <a:r>
              <a:rPr lang="ru-RU" b="1" smtClean="0">
                <a:latin typeface="Arial" charset="0"/>
              </a:rPr>
              <a:t>19</a:t>
            </a:r>
            <a:r>
              <a:rPr lang="ru-RU" b="1" smtClean="0"/>
              <a:t> г. </a:t>
            </a:r>
          </a:p>
          <a:p>
            <a:pPr algn="just" eaLnBrk="1" hangingPunct="1"/>
            <a:r>
              <a:rPr lang="ru-RU" b="1" smtClean="0"/>
              <a:t>В адрес УК «Альтаир» поступило следующее количество заявок от жильцов МКД расположенного по адресу: </a:t>
            </a:r>
            <a:r>
              <a:rPr lang="ru-RU" b="1" smtClean="0">
                <a:latin typeface="Arial" charset="0"/>
              </a:rPr>
              <a:t>Халтурина, 14/1</a:t>
            </a:r>
            <a:endParaRPr lang="ru-RU" b="1" smtClean="0"/>
          </a:p>
          <a:p>
            <a:pPr eaLnBrk="1" hangingPunct="1">
              <a:buFont typeface="Wingdings 3" pitchFamily="18" charset="2"/>
              <a:buAutoNum type="arabicParenR"/>
            </a:pPr>
            <a:r>
              <a:rPr lang="ru-RU" smtClean="0"/>
              <a:t>Сантехнические – </a:t>
            </a:r>
            <a:r>
              <a:rPr lang="ru-RU" smtClean="0">
                <a:latin typeface="Arial" charset="0"/>
              </a:rPr>
              <a:t>71</a:t>
            </a:r>
          </a:p>
          <a:p>
            <a:pPr eaLnBrk="1" hangingPunct="1">
              <a:buFont typeface="Wingdings 3" pitchFamily="18" charset="2"/>
              <a:buAutoNum type="arabicParenR"/>
            </a:pPr>
            <a:r>
              <a:rPr lang="ru-RU" smtClean="0"/>
              <a:t>Электротехнические – </a:t>
            </a:r>
            <a:r>
              <a:rPr lang="ru-RU" smtClean="0">
                <a:latin typeface="Arial" charset="0"/>
              </a:rPr>
              <a:t>28</a:t>
            </a:r>
          </a:p>
          <a:p>
            <a:pPr eaLnBrk="1" hangingPunct="1">
              <a:buFont typeface="Wingdings 3" pitchFamily="18" charset="2"/>
              <a:buAutoNum type="arabicParenR"/>
            </a:pPr>
            <a:r>
              <a:rPr lang="ru-RU" smtClean="0"/>
              <a:t>Плотницкие работы –</a:t>
            </a:r>
            <a:r>
              <a:rPr lang="ru-RU" smtClean="0">
                <a:latin typeface="Arial" charset="0"/>
              </a:rPr>
              <a:t> 30</a:t>
            </a:r>
          </a:p>
          <a:p>
            <a:pPr eaLnBrk="1" hangingPunct="1">
              <a:buFont typeface="Wingdings 3" pitchFamily="18" charset="2"/>
              <a:buAutoNum type="arabicParenR"/>
            </a:pPr>
            <a:r>
              <a:rPr lang="ru-RU" smtClean="0"/>
              <a:t>Содержание дворовой территории – </a:t>
            </a:r>
            <a:r>
              <a:rPr lang="ru-RU" smtClean="0">
                <a:latin typeface="Arial" charset="0"/>
              </a:rPr>
              <a:t>4</a:t>
            </a:r>
          </a:p>
          <a:p>
            <a:pPr eaLnBrk="1" hangingPunct="1">
              <a:buFont typeface="Wingdings 3" pitchFamily="18" charset="2"/>
              <a:buAutoNum type="arabicParenR"/>
            </a:pPr>
            <a:r>
              <a:rPr lang="ru-RU" smtClean="0"/>
              <a:t>Уборка лестничных клеток – </a:t>
            </a:r>
            <a:r>
              <a:rPr lang="ru-RU" smtClean="0">
                <a:latin typeface="Arial" charset="0"/>
              </a:rPr>
              <a:t>12</a:t>
            </a:r>
          </a:p>
          <a:p>
            <a:pPr eaLnBrk="1" hangingPunct="1">
              <a:buFont typeface="Wingdings 3" pitchFamily="18" charset="2"/>
              <a:buAutoNum type="arabicParenR"/>
            </a:pPr>
            <a:r>
              <a:rPr lang="ru-RU" smtClean="0"/>
              <a:t>Благоустройство территории –</a:t>
            </a:r>
            <a:r>
              <a:rPr lang="ru-RU" smtClean="0">
                <a:latin typeface="Arial" charset="0"/>
              </a:rPr>
              <a:t> 7</a:t>
            </a:r>
          </a:p>
          <a:p>
            <a:pPr eaLnBrk="1" hangingPunct="1"/>
            <a:r>
              <a:rPr lang="ru-RU" smtClean="0">
                <a:latin typeface="Arial" charset="0"/>
              </a:rPr>
              <a:t>Всего: 67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sz="2900" smtClean="0"/>
              <a:t>Отчет финансово-хозяйственной деятельности за 201</a:t>
            </a:r>
            <a:r>
              <a:rPr lang="ru-RU" sz="2900" smtClean="0">
                <a:latin typeface="Arial" charset="0"/>
              </a:rPr>
              <a:t>9 </a:t>
            </a:r>
            <a:r>
              <a:rPr lang="ru-RU" sz="2900" smtClean="0"/>
              <a:t>год </a:t>
            </a:r>
          </a:p>
        </p:txBody>
      </p:sp>
      <p:graphicFrame>
        <p:nvGraphicFramePr>
          <p:cNvPr id="15394" name="Group 34"/>
          <p:cNvGraphicFramePr>
            <a:graphicFrameLocks noGrp="1"/>
          </p:cNvGraphicFramePr>
          <p:nvPr/>
        </p:nvGraphicFramePr>
        <p:xfrm>
          <a:off x="642938" y="1428750"/>
          <a:ext cx="8286750" cy="5070475"/>
        </p:xfrm>
        <a:graphic>
          <a:graphicData uri="http://schemas.openxmlformats.org/drawingml/2006/table">
            <a:tbl>
              <a:tblPr/>
              <a:tblGrid>
                <a:gridCol w="1406525"/>
                <a:gridCol w="3890962"/>
                <a:gridCol w="2989263"/>
              </a:tblGrid>
              <a:tr h="1063625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Общая информация о начислении за услуги (работы) по содержанию и текущему ремонту</a:t>
                      </a:r>
                      <a:endParaRPr kumimoji="0" lang="ru-RU" sz="26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" charset="0"/>
                        </a:rPr>
                        <a:t>Жилищные услуги</a:t>
                      </a:r>
                      <a:r>
                        <a:rPr kumimoji="0" lang="ru-RU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19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ВСЕГО: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881 647, 12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</a:tr>
              <a:tr h="719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В т.ч. 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з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а содержание дом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515 016, 57 руб.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</a:tr>
              <a:tr h="719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В т.ч. 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з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а 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тех. обслуживание ОИ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366 630, 55 руб.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</a:tr>
              <a:tr h="719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В т.ч. 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з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а управление домом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 руб.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</a:tr>
              <a:tr h="7350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Задолженность потребителей на начало периода по содержанию и текущему ремонту ОИ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90 788, 07 руб.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sz="2900" smtClean="0"/>
              <a:t>Отчет финансово-хозяйственной деятельности за 201</a:t>
            </a:r>
            <a:r>
              <a:rPr lang="ru-RU" sz="2900" smtClean="0">
                <a:latin typeface="Arial" charset="0"/>
              </a:rPr>
              <a:t>9</a:t>
            </a:r>
            <a:r>
              <a:rPr lang="ru-RU" sz="2900" smtClean="0"/>
              <a:t> год </a:t>
            </a:r>
          </a:p>
        </p:txBody>
      </p:sp>
      <p:graphicFrame>
        <p:nvGraphicFramePr>
          <p:cNvPr id="16419" name="Group 35"/>
          <p:cNvGraphicFramePr>
            <a:graphicFrameLocks noGrp="1"/>
          </p:cNvGraphicFramePr>
          <p:nvPr/>
        </p:nvGraphicFramePr>
        <p:xfrm>
          <a:off x="468313" y="1196975"/>
          <a:ext cx="8429625" cy="4948238"/>
        </p:xfrm>
        <a:graphic>
          <a:graphicData uri="http://schemas.openxmlformats.org/drawingml/2006/table">
            <a:tbl>
              <a:tblPr/>
              <a:tblGrid>
                <a:gridCol w="1431925"/>
                <a:gridCol w="4187825"/>
                <a:gridCol w="2809875"/>
              </a:tblGrid>
              <a:tr h="935038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Получено денежных средств от собственников</a:t>
                      </a:r>
                      <a:endParaRPr kumimoji="0" lang="ru-RU" sz="26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" charset="0"/>
                        </a:rPr>
                        <a:t>По содержанию и тек. ремонту дома</a:t>
                      </a:r>
                      <a:r>
                        <a:rPr kumimoji="0" lang="ru-RU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429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ВСЕГО: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879 312, 88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</a:tr>
              <a:tr h="8302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В.т.ч. Денежных средств от собственников / нанимателей помещений (руб)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879 312, 88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</a:tr>
              <a:tr h="8302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В.т.ч. Целевых взносов от собственников / нанимателей помещений (руб)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0 руб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</a:tr>
              <a:tr h="5429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В.т.ч. субсидий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0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</a:tr>
              <a:tr h="5429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В.т.ч. Прочие поступления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0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</a:tr>
              <a:tr h="5810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6.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Задолженность потребителей на конец периода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93 122, 37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sz="2900" smtClean="0"/>
              <a:t>Отчет финансово-хозяйственной деятельности за 201</a:t>
            </a:r>
            <a:r>
              <a:rPr lang="ru-RU" sz="2900" smtClean="0">
                <a:latin typeface="Arial" charset="0"/>
              </a:rPr>
              <a:t>9</a:t>
            </a:r>
            <a:r>
              <a:rPr lang="ru-RU" sz="2900" smtClean="0"/>
              <a:t> год </a:t>
            </a:r>
          </a:p>
        </p:txBody>
      </p:sp>
      <p:graphicFrame>
        <p:nvGraphicFramePr>
          <p:cNvPr id="17450" name="Group 42"/>
          <p:cNvGraphicFramePr>
            <a:graphicFrameLocks noGrp="1"/>
          </p:cNvGraphicFramePr>
          <p:nvPr/>
        </p:nvGraphicFramePr>
        <p:xfrm>
          <a:off x="611188" y="1341438"/>
          <a:ext cx="8208962" cy="5153025"/>
        </p:xfrm>
        <a:graphic>
          <a:graphicData uri="http://schemas.openxmlformats.org/drawingml/2006/table">
            <a:tbl>
              <a:tblPr/>
              <a:tblGrid>
                <a:gridCol w="371475"/>
                <a:gridCol w="2581275"/>
                <a:gridCol w="2205037"/>
                <a:gridCol w="3051175"/>
              </a:tblGrid>
              <a:tr h="539750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" charset="0"/>
                        </a:rPr>
                        <a:t>Начислено  за 2019 год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" charset="0"/>
                        </a:rPr>
                        <a:t>По услугам ООО УК «Альтаир»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" charset="0"/>
                        </a:rPr>
                        <a:t>Оплачено за 2019 год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" charset="0"/>
                        </a:rPr>
                        <a:t>По услугам ООО УК «Альтаир»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774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Тех. обслуживание жилищного фонда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366 630, 55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305 571, 43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</a:tr>
              <a:tr h="774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Тех. обслуживание электрооборудовани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я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47 552, 60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39 633, 11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</a:tr>
              <a:tr h="338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Уборка двора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73 706, 53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61 431, 37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</a:tr>
              <a:tr h="774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Уборка мест общего пользования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82 029, 88 руб.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68 378, 49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</a:tr>
              <a:tr h="77470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 ИТОГО: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569 919, 56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475 014, 40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</a:tr>
              <a:tr h="774700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Процент собираемости за 2019 год составил: 83,34%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algn="ctr" eaLnBrk="1" hangingPunct="1"/>
            <a:r>
              <a:rPr lang="ru-RU" sz="2800" smtClean="0">
                <a:latin typeface="Arial" charset="0"/>
              </a:rPr>
              <a:t>Израсходовано средств по управлению и тех. обслуживанию дома</a:t>
            </a:r>
          </a:p>
        </p:txBody>
      </p:sp>
      <p:sp>
        <p:nvSpPr>
          <p:cNvPr id="18434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ru-RU" sz="2800" smtClean="0">
                <a:latin typeface="Arial" charset="0"/>
              </a:rPr>
              <a:t>Подготовка к отопительному сезону – </a:t>
            </a:r>
            <a:r>
              <a:rPr lang="en-US" sz="2800" smtClean="0">
                <a:latin typeface="Arial" charset="0"/>
              </a:rPr>
              <a:t>38 948</a:t>
            </a:r>
            <a:r>
              <a:rPr lang="ru-RU" sz="2800" smtClean="0">
                <a:latin typeface="Arial" charset="0"/>
              </a:rPr>
              <a:t> руб.</a:t>
            </a:r>
          </a:p>
          <a:p>
            <a:pPr eaLnBrk="1" hangingPunct="1">
              <a:lnSpc>
                <a:spcPct val="90000"/>
              </a:lnSpc>
            </a:pPr>
            <a:r>
              <a:rPr lang="ru-RU" sz="2800" smtClean="0">
                <a:latin typeface="Arial" charset="0"/>
              </a:rPr>
              <a:t>Сан. технические материалы – </a:t>
            </a:r>
            <a:r>
              <a:rPr lang="en-US" sz="2800" smtClean="0">
                <a:latin typeface="Arial" charset="0"/>
              </a:rPr>
              <a:t>15 810</a:t>
            </a:r>
            <a:r>
              <a:rPr lang="ru-RU" sz="2800" smtClean="0">
                <a:latin typeface="Arial" charset="0"/>
              </a:rPr>
              <a:t> руб.</a:t>
            </a:r>
          </a:p>
          <a:p>
            <a:pPr eaLnBrk="1" hangingPunct="1">
              <a:lnSpc>
                <a:spcPct val="90000"/>
              </a:lnSpc>
            </a:pPr>
            <a:r>
              <a:rPr lang="ru-RU" sz="2800" smtClean="0">
                <a:latin typeface="Arial" charset="0"/>
              </a:rPr>
              <a:t>Электротехнические материалы – </a:t>
            </a:r>
            <a:r>
              <a:rPr lang="en-US" sz="2800" smtClean="0">
                <a:latin typeface="Arial" charset="0"/>
              </a:rPr>
              <a:t>1 800</a:t>
            </a:r>
            <a:r>
              <a:rPr lang="ru-RU" sz="2800" smtClean="0">
                <a:latin typeface="Arial" charset="0"/>
              </a:rPr>
              <a:t> руб.</a:t>
            </a:r>
          </a:p>
          <a:p>
            <a:pPr eaLnBrk="1" hangingPunct="1">
              <a:lnSpc>
                <a:spcPct val="90000"/>
              </a:lnSpc>
            </a:pPr>
            <a:r>
              <a:rPr lang="ru-RU" sz="2800" smtClean="0">
                <a:latin typeface="Arial" charset="0"/>
              </a:rPr>
              <a:t>Текущий ремонт – 20 000 руб.</a:t>
            </a:r>
          </a:p>
          <a:p>
            <a:pPr eaLnBrk="1" hangingPunct="1">
              <a:lnSpc>
                <a:spcPct val="90000"/>
              </a:lnSpc>
            </a:pPr>
            <a:r>
              <a:rPr lang="ru-RU" sz="2800" smtClean="0">
                <a:latin typeface="Arial" charset="0"/>
              </a:rPr>
              <a:t>Сброс и вывоз снега – </a:t>
            </a:r>
            <a:r>
              <a:rPr lang="en-US" sz="2800" smtClean="0">
                <a:latin typeface="Arial" charset="0"/>
              </a:rPr>
              <a:t>22</a:t>
            </a:r>
            <a:r>
              <a:rPr lang="ru-RU" sz="2800" smtClean="0">
                <a:latin typeface="Arial" charset="0"/>
              </a:rPr>
              <a:t> 000 руб.</a:t>
            </a:r>
          </a:p>
          <a:p>
            <a:pPr eaLnBrk="1" hangingPunct="1">
              <a:lnSpc>
                <a:spcPct val="90000"/>
              </a:lnSpc>
            </a:pPr>
            <a:r>
              <a:rPr lang="ru-RU" sz="2800" smtClean="0">
                <a:latin typeface="Arial" charset="0"/>
              </a:rPr>
              <a:t>Высадка цветов – </a:t>
            </a:r>
            <a:r>
              <a:rPr lang="en-US" sz="2800" smtClean="0">
                <a:latin typeface="Arial" charset="0"/>
              </a:rPr>
              <a:t>5 000</a:t>
            </a:r>
            <a:r>
              <a:rPr lang="ru-RU" sz="2800" smtClean="0">
                <a:latin typeface="Arial" charset="0"/>
              </a:rPr>
              <a:t> руб.</a:t>
            </a:r>
          </a:p>
          <a:p>
            <a:pPr eaLnBrk="1" hangingPunct="1">
              <a:lnSpc>
                <a:spcPct val="90000"/>
              </a:lnSpc>
            </a:pPr>
            <a:r>
              <a:rPr lang="ru-RU" sz="2800" smtClean="0">
                <a:latin typeface="Arial" charset="0"/>
              </a:rPr>
              <a:t>Анализ снега –2 425 руб.</a:t>
            </a:r>
          </a:p>
          <a:p>
            <a:pPr eaLnBrk="1" hangingPunct="1">
              <a:lnSpc>
                <a:spcPct val="90000"/>
              </a:lnSpc>
            </a:pPr>
            <a:r>
              <a:rPr lang="ru-RU" sz="2800" smtClean="0">
                <a:latin typeface="Arial" charset="0"/>
              </a:rPr>
              <a:t>Инвентарь, спецодежда – </a:t>
            </a:r>
            <a:r>
              <a:rPr lang="en-US" sz="2800" smtClean="0">
                <a:latin typeface="Arial" charset="0"/>
              </a:rPr>
              <a:t>4 700</a:t>
            </a:r>
            <a:r>
              <a:rPr lang="ru-RU" sz="2800" smtClean="0">
                <a:latin typeface="Arial" charset="0"/>
              </a:rPr>
              <a:t> руб.</a:t>
            </a:r>
          </a:p>
          <a:p>
            <a:pPr eaLnBrk="1" hangingPunct="1">
              <a:lnSpc>
                <a:spcPct val="90000"/>
              </a:lnSpc>
            </a:pPr>
            <a:r>
              <a:rPr lang="ru-RU" sz="2800" smtClean="0">
                <a:latin typeface="Arial" charset="0"/>
              </a:rPr>
              <a:t>Бытовая химия – </a:t>
            </a:r>
            <a:r>
              <a:rPr lang="en-US" sz="2800" smtClean="0">
                <a:latin typeface="Arial" charset="0"/>
              </a:rPr>
              <a:t>3 400</a:t>
            </a:r>
            <a:r>
              <a:rPr lang="ru-RU" sz="2800" smtClean="0">
                <a:latin typeface="Arial" charset="0"/>
              </a:rPr>
              <a:t> руб.</a:t>
            </a:r>
          </a:p>
          <a:p>
            <a:pPr eaLnBrk="1" hangingPunct="1">
              <a:lnSpc>
                <a:spcPct val="90000"/>
              </a:lnSpc>
            </a:pPr>
            <a:endParaRPr lang="ru-RU" sz="2800" smtClean="0">
              <a:latin typeface="Arial" charset="0"/>
            </a:endParaRPr>
          </a:p>
          <a:p>
            <a:pPr eaLnBrk="1" hangingPunct="1">
              <a:lnSpc>
                <a:spcPct val="90000"/>
              </a:lnSpc>
            </a:pPr>
            <a:endParaRPr lang="ru-RU" sz="2800" smtClean="0">
              <a:latin typeface="Arial" charset="0"/>
            </a:endParaRPr>
          </a:p>
          <a:p>
            <a:pPr eaLnBrk="1" hangingPunct="1">
              <a:lnSpc>
                <a:spcPct val="90000"/>
              </a:lnSpc>
            </a:pPr>
            <a:endParaRPr lang="ru-RU" smtClean="0">
              <a:latin typeface="Arial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algn="ctr" eaLnBrk="1" hangingPunct="1"/>
            <a:r>
              <a:rPr lang="ru-RU" sz="2800" smtClean="0">
                <a:latin typeface="Arial" charset="0"/>
              </a:rPr>
              <a:t>Израсходовано средств по управлению и тех. обслуживанию дома</a:t>
            </a:r>
          </a:p>
        </p:txBody>
      </p:sp>
      <p:sp>
        <p:nvSpPr>
          <p:cNvPr id="19458" name="Rectangle 3"/>
          <p:cNvSpPr>
            <a:spLocks noGrp="1"/>
          </p:cNvSpPr>
          <p:nvPr>
            <p:ph type="body" idx="4294967295"/>
          </p:nvPr>
        </p:nvSpPr>
        <p:spPr>
          <a:xfrm>
            <a:off x="468313" y="1196975"/>
            <a:ext cx="8229600" cy="4910138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ru-RU" smtClean="0">
                <a:latin typeface="Arial" charset="0"/>
              </a:rPr>
              <a:t>Ведение сайта и ЭЦП на ГИС ЖКХ – </a:t>
            </a:r>
            <a:r>
              <a:rPr lang="en-US" smtClean="0">
                <a:latin typeface="Arial" charset="0"/>
              </a:rPr>
              <a:t>3 404</a:t>
            </a:r>
            <a:r>
              <a:rPr lang="ru-RU" smtClean="0">
                <a:latin typeface="Arial" charset="0"/>
              </a:rPr>
              <a:t> руб.</a:t>
            </a:r>
          </a:p>
          <a:p>
            <a:pPr eaLnBrk="1" hangingPunct="1">
              <a:lnSpc>
                <a:spcPct val="90000"/>
              </a:lnSpc>
            </a:pPr>
            <a:r>
              <a:rPr lang="ru-RU" smtClean="0">
                <a:latin typeface="Arial" charset="0"/>
              </a:rPr>
              <a:t>Полиграфические и почтовые расходы – </a:t>
            </a:r>
            <a:r>
              <a:rPr lang="en-US" smtClean="0">
                <a:latin typeface="Arial" charset="0"/>
              </a:rPr>
              <a:t>6 146</a:t>
            </a:r>
            <a:r>
              <a:rPr lang="ru-RU" smtClean="0">
                <a:latin typeface="Arial" charset="0"/>
              </a:rPr>
              <a:t> руб.</a:t>
            </a:r>
          </a:p>
          <a:p>
            <a:pPr eaLnBrk="1" hangingPunct="1">
              <a:lnSpc>
                <a:spcPct val="90000"/>
              </a:lnSpc>
            </a:pPr>
            <a:r>
              <a:rPr lang="ru-RU" smtClean="0">
                <a:latin typeface="Arial" charset="0"/>
              </a:rPr>
              <a:t>Канцелярские товары – </a:t>
            </a:r>
            <a:r>
              <a:rPr lang="en-US" smtClean="0">
                <a:latin typeface="Arial" charset="0"/>
              </a:rPr>
              <a:t>1 908</a:t>
            </a:r>
            <a:r>
              <a:rPr lang="ru-RU" smtClean="0">
                <a:latin typeface="Arial" charset="0"/>
              </a:rPr>
              <a:t> руб.</a:t>
            </a:r>
          </a:p>
          <a:p>
            <a:pPr eaLnBrk="1" hangingPunct="1">
              <a:lnSpc>
                <a:spcPct val="90000"/>
              </a:lnSpc>
            </a:pPr>
            <a:r>
              <a:rPr lang="ru-RU" smtClean="0">
                <a:latin typeface="Arial" charset="0"/>
              </a:rPr>
              <a:t>Банковское обслуживание – </a:t>
            </a:r>
            <a:r>
              <a:rPr lang="en-US" smtClean="0">
                <a:latin typeface="Arial" charset="0"/>
              </a:rPr>
              <a:t>7 878</a:t>
            </a:r>
            <a:r>
              <a:rPr lang="ru-RU" smtClean="0">
                <a:latin typeface="Arial" charset="0"/>
              </a:rPr>
              <a:t> руб.</a:t>
            </a:r>
          </a:p>
          <a:p>
            <a:pPr eaLnBrk="1" hangingPunct="1">
              <a:lnSpc>
                <a:spcPct val="90000"/>
              </a:lnSpc>
            </a:pPr>
            <a:r>
              <a:rPr lang="ru-RU" smtClean="0">
                <a:latin typeface="Arial" charset="0"/>
              </a:rPr>
              <a:t>Обслуживание и содержание оргтехники – </a:t>
            </a:r>
            <a:r>
              <a:rPr lang="en-US" smtClean="0">
                <a:latin typeface="Arial" charset="0"/>
              </a:rPr>
              <a:t>1 556</a:t>
            </a:r>
            <a:r>
              <a:rPr lang="ru-RU" smtClean="0">
                <a:latin typeface="Arial" charset="0"/>
              </a:rPr>
              <a:t> руб.</a:t>
            </a:r>
          </a:p>
          <a:p>
            <a:pPr eaLnBrk="1" hangingPunct="1">
              <a:lnSpc>
                <a:spcPct val="90000"/>
              </a:lnSpc>
            </a:pPr>
            <a:r>
              <a:rPr lang="ru-RU" smtClean="0">
                <a:latin typeface="Arial" charset="0"/>
              </a:rPr>
              <a:t>Госпошлина, нотариус – </a:t>
            </a:r>
            <a:r>
              <a:rPr lang="en-US" smtClean="0">
                <a:latin typeface="Arial" charset="0"/>
              </a:rPr>
              <a:t>8 715</a:t>
            </a:r>
            <a:r>
              <a:rPr lang="ru-RU" smtClean="0">
                <a:latin typeface="Arial" charset="0"/>
              </a:rPr>
              <a:t> руб.</a:t>
            </a:r>
          </a:p>
          <a:p>
            <a:pPr eaLnBrk="1" hangingPunct="1">
              <a:lnSpc>
                <a:spcPct val="90000"/>
              </a:lnSpc>
            </a:pPr>
            <a:r>
              <a:rPr lang="ru-RU" smtClean="0">
                <a:latin typeface="Arial" charset="0"/>
              </a:rPr>
              <a:t>Транспортные расходы – </a:t>
            </a:r>
            <a:r>
              <a:rPr lang="en-US" smtClean="0">
                <a:latin typeface="Arial" charset="0"/>
              </a:rPr>
              <a:t>8 481</a:t>
            </a:r>
            <a:r>
              <a:rPr lang="ru-RU" smtClean="0">
                <a:latin typeface="Arial" charset="0"/>
              </a:rPr>
              <a:t> руб.</a:t>
            </a:r>
          </a:p>
          <a:p>
            <a:pPr eaLnBrk="1" hangingPunct="1">
              <a:lnSpc>
                <a:spcPct val="90000"/>
              </a:lnSpc>
            </a:pPr>
            <a:r>
              <a:rPr lang="ru-RU" smtClean="0">
                <a:latin typeface="Arial" charset="0"/>
              </a:rPr>
              <a:t>Услуги связи интернет – </a:t>
            </a:r>
            <a:r>
              <a:rPr lang="en-US" smtClean="0">
                <a:latin typeface="Arial" charset="0"/>
              </a:rPr>
              <a:t>4 206</a:t>
            </a:r>
            <a:r>
              <a:rPr lang="ru-RU" smtClean="0">
                <a:latin typeface="Arial" charset="0"/>
              </a:rPr>
              <a:t> руб.</a:t>
            </a:r>
          </a:p>
          <a:p>
            <a:pPr eaLnBrk="1" hangingPunct="1">
              <a:lnSpc>
                <a:spcPct val="90000"/>
              </a:lnSpc>
            </a:pPr>
            <a:r>
              <a:rPr lang="ru-RU" smtClean="0">
                <a:latin typeface="Arial" charset="0"/>
              </a:rPr>
              <a:t>Накладные расходы – 318</a:t>
            </a:r>
            <a:r>
              <a:rPr lang="en-US" smtClean="0">
                <a:latin typeface="Arial" charset="0"/>
              </a:rPr>
              <a:t> 637</a:t>
            </a:r>
            <a:r>
              <a:rPr lang="ru-RU" smtClean="0">
                <a:latin typeface="Arial" charset="0"/>
              </a:rPr>
              <a:t> руб.</a:t>
            </a:r>
          </a:p>
          <a:p>
            <a:pPr eaLnBrk="1" hangingPunct="1">
              <a:lnSpc>
                <a:spcPct val="90000"/>
              </a:lnSpc>
            </a:pPr>
            <a:endParaRPr lang="ru-RU" smtClean="0">
              <a:latin typeface="Arial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Заголовок 1"/>
          <p:cNvSpPr>
            <a:spLocks noGrp="1"/>
          </p:cNvSpPr>
          <p:nvPr>
            <p:ph type="title"/>
          </p:nvPr>
        </p:nvSpPr>
        <p:spPr>
          <a:xfrm>
            <a:off x="250825" y="115888"/>
            <a:ext cx="8447088" cy="1058862"/>
          </a:xfrm>
        </p:spPr>
        <p:txBody>
          <a:bodyPr/>
          <a:lstStyle/>
          <a:p>
            <a:pPr algn="ctr" eaLnBrk="1" hangingPunct="1"/>
            <a:r>
              <a:rPr lang="ru-RU" sz="2900" smtClean="0"/>
              <a:t>Отчет финансово-хозяйственной деятельности за 201</a:t>
            </a:r>
            <a:r>
              <a:rPr lang="ru-RU" sz="2900" smtClean="0">
                <a:latin typeface="Arial" charset="0"/>
              </a:rPr>
              <a:t>9</a:t>
            </a:r>
            <a:r>
              <a:rPr lang="ru-RU" sz="2900" smtClean="0"/>
              <a:t> год</a:t>
            </a:r>
            <a:r>
              <a:rPr lang="ru-RU" sz="2900" smtClean="0">
                <a:latin typeface="Arial" charset="0"/>
              </a:rPr>
              <a:t> </a:t>
            </a:r>
            <a:r>
              <a:rPr lang="ru-RU" sz="2900" smtClean="0"/>
              <a:t> по коммунальным услугам</a:t>
            </a:r>
          </a:p>
        </p:txBody>
      </p:sp>
      <p:graphicFrame>
        <p:nvGraphicFramePr>
          <p:cNvPr id="20533" name="Group 53"/>
          <p:cNvGraphicFramePr>
            <a:graphicFrameLocks noGrp="1"/>
          </p:cNvGraphicFramePr>
          <p:nvPr/>
        </p:nvGraphicFramePr>
        <p:xfrm>
          <a:off x="250825" y="1268413"/>
          <a:ext cx="8713788" cy="5453062"/>
        </p:xfrm>
        <a:graphic>
          <a:graphicData uri="http://schemas.openxmlformats.org/drawingml/2006/table">
            <a:tbl>
              <a:tblPr/>
              <a:tblGrid>
                <a:gridCol w="2017713"/>
                <a:gridCol w="2087562"/>
                <a:gridCol w="1800225"/>
                <a:gridCol w="1439863"/>
                <a:gridCol w="1368425"/>
              </a:tblGrid>
              <a:tr h="8651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Наименование услуги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Начислено потребителем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Объем потребления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Оплачено потребителями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Задолженность потребителей руб.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493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Водоотведение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117 978, 11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139 673, 40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99 824, 61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18 153, 50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524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ГВС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124 765, 06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126 427, 07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108 481, 50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16 283, 56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508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Отопление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1 368 220, 98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904 979, 80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1 140 312, 56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227 908, 42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112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ХВС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115 140, 57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144 040, 16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95 500, 15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19 640, 42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112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Электроснабжение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420 594, 30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434 568, 50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347 911, 28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72 683, 02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112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Газ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endParaRPr lang="ru-RU" smtClean="0"/>
          </a:p>
        </p:txBody>
      </p:sp>
      <p:graphicFrame>
        <p:nvGraphicFramePr>
          <p:cNvPr id="28731" name="Group 59"/>
          <p:cNvGraphicFramePr>
            <a:graphicFrameLocks noGrp="1"/>
          </p:cNvGraphicFramePr>
          <p:nvPr>
            <p:ph type="body" idx="4294967295"/>
          </p:nvPr>
        </p:nvGraphicFramePr>
        <p:xfrm>
          <a:off x="457200" y="1219200"/>
          <a:ext cx="8229600" cy="4910138"/>
        </p:xfrm>
        <a:graphic>
          <a:graphicData uri="http://schemas.openxmlformats.org/drawingml/2006/table">
            <a:tbl>
              <a:tblPr/>
              <a:tblGrid>
                <a:gridCol w="1028700"/>
                <a:gridCol w="3086100"/>
                <a:gridCol w="2057400"/>
                <a:gridCol w="2057400"/>
              </a:tblGrid>
              <a:tr h="817563"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2. Общая информация по предоставленным услугам: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0462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Задолженность потребителей на начало периода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452 832, 36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Руб.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</a:tr>
              <a:tr h="20462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Задолженность потребителей на конец периода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351 994, 14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Руб.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Начальная">
  <a:themeElements>
    <a:clrScheme name="Начальная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Начальная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Начальная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Начальная">
    <a:dk1>
      <a:sysClr val="windowText" lastClr="000000"/>
    </a:dk1>
    <a:lt1>
      <a:sysClr val="window" lastClr="FFFFFF"/>
    </a:lt1>
    <a:dk2>
      <a:srgbClr val="464653"/>
    </a:dk2>
    <a:lt2>
      <a:srgbClr val="DDE9EC"/>
    </a:lt2>
    <a:accent1>
      <a:srgbClr val="727CA3"/>
    </a:accent1>
    <a:accent2>
      <a:srgbClr val="9FB8CD"/>
    </a:accent2>
    <a:accent3>
      <a:srgbClr val="D2DA7A"/>
    </a:accent3>
    <a:accent4>
      <a:srgbClr val="FADA7A"/>
    </a:accent4>
    <a:accent5>
      <a:srgbClr val="B88472"/>
    </a:accent5>
    <a:accent6>
      <a:srgbClr val="8E736A"/>
    </a:accent6>
    <a:hlink>
      <a:srgbClr val="B292CA"/>
    </a:hlink>
    <a:folHlink>
      <a:srgbClr val="6B5680"/>
    </a:folHlink>
  </a:clrScheme>
</a:themeOverride>
</file>

<file path=ppt/theme/themeOverride2.xml><?xml version="1.0" encoding="utf-8"?>
<a:themeOverride xmlns:a="http://schemas.openxmlformats.org/drawingml/2006/main">
  <a:clrScheme name="Начальная">
    <a:dk1>
      <a:sysClr val="windowText" lastClr="000000"/>
    </a:dk1>
    <a:lt1>
      <a:sysClr val="window" lastClr="FFFFFF"/>
    </a:lt1>
    <a:dk2>
      <a:srgbClr val="464653"/>
    </a:dk2>
    <a:lt2>
      <a:srgbClr val="DDE9EC"/>
    </a:lt2>
    <a:accent1>
      <a:srgbClr val="727CA3"/>
    </a:accent1>
    <a:accent2>
      <a:srgbClr val="9FB8CD"/>
    </a:accent2>
    <a:accent3>
      <a:srgbClr val="D2DA7A"/>
    </a:accent3>
    <a:accent4>
      <a:srgbClr val="FADA7A"/>
    </a:accent4>
    <a:accent5>
      <a:srgbClr val="B88472"/>
    </a:accent5>
    <a:accent6>
      <a:srgbClr val="8E736A"/>
    </a:accent6>
    <a:hlink>
      <a:srgbClr val="B292CA"/>
    </a:hlink>
    <a:folHlink>
      <a:srgbClr val="6B56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1981</TotalTime>
  <Words>544</Words>
  <Application>Microsoft Office PowerPoint</Application>
  <PresentationFormat>Экран (4:3)</PresentationFormat>
  <Paragraphs>144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Шаблон оформления</vt:lpstr>
      </vt:variant>
      <vt:variant>
        <vt:i4>8</vt:i4>
      </vt:variant>
      <vt:variant>
        <vt:lpstr>Заголовки слайдов</vt:lpstr>
      </vt:variant>
      <vt:variant>
        <vt:i4>9</vt:i4>
      </vt:variant>
    </vt:vector>
  </HeadingPairs>
  <TitlesOfParts>
    <vt:vector size="24" baseType="lpstr">
      <vt:lpstr>Arial</vt:lpstr>
      <vt:lpstr>Cambria</vt:lpstr>
      <vt:lpstr>Calibri</vt:lpstr>
      <vt:lpstr>Wingdings 3</vt:lpstr>
      <vt:lpstr>Wingdings</vt:lpstr>
      <vt:lpstr>Gill Sans MT</vt:lpstr>
      <vt:lpstr>Times New Roman</vt:lpstr>
      <vt:lpstr>Начальная</vt:lpstr>
      <vt:lpstr>Начальная</vt:lpstr>
      <vt:lpstr>Начальная</vt:lpstr>
      <vt:lpstr>Начальная</vt:lpstr>
      <vt:lpstr>Начальная</vt:lpstr>
      <vt:lpstr>Начальная</vt:lpstr>
      <vt:lpstr>Начальная</vt:lpstr>
      <vt:lpstr>Начальная</vt:lpstr>
      <vt:lpstr>ОТЧЕТ ДЕЯТЕЛЬНОСТИ  ООО УК «АЛЬТАИР»  за 2019 год </vt:lpstr>
      <vt:lpstr>Отчет деятельности службы АДС за 2019 год</vt:lpstr>
      <vt:lpstr>Отчет финансово-хозяйственной деятельности за 2019 год </vt:lpstr>
      <vt:lpstr>Отчет финансово-хозяйственной деятельности за 2019 год </vt:lpstr>
      <vt:lpstr>Отчет финансово-хозяйственной деятельности за 2019 год </vt:lpstr>
      <vt:lpstr>Израсходовано средств по управлению и тех. обслуживанию дома</vt:lpstr>
      <vt:lpstr>Израсходовано средств по управлению и тех. обслуживанию дома</vt:lpstr>
      <vt:lpstr>Отчет финансово-хозяйственной деятельности за 2019 год  по коммунальным услугам</vt:lpstr>
      <vt:lpstr>Слайд 9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ОТЧЕТ ДЕЯТЕЛЬНОСТИ  ООО УК «АЛЬТАИР»  за 2015 год</dc:title>
  <dc:creator>Админ</dc:creator>
  <cp:lastModifiedBy>1</cp:lastModifiedBy>
  <cp:revision>51</cp:revision>
  <dcterms:created xsi:type="dcterms:W3CDTF">2016-01-25T01:57:25Z</dcterms:created>
  <dcterms:modified xsi:type="dcterms:W3CDTF">2020-05-06T03:48:00Z</dcterms:modified>
</cp:coreProperties>
</file>